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2"/>
  </p:notesMasterIdLst>
  <p:handoutMasterIdLst>
    <p:handoutMasterId r:id="rId33"/>
  </p:handoutMasterIdLst>
  <p:sldIdLst>
    <p:sldId id="257" r:id="rId2"/>
    <p:sldId id="260" r:id="rId3"/>
    <p:sldId id="268" r:id="rId4"/>
    <p:sldId id="261" r:id="rId5"/>
    <p:sldId id="263" r:id="rId6"/>
    <p:sldId id="264" r:id="rId7"/>
    <p:sldId id="265" r:id="rId8"/>
    <p:sldId id="266" r:id="rId9"/>
    <p:sldId id="269" r:id="rId10"/>
    <p:sldId id="262" r:id="rId11"/>
    <p:sldId id="270" r:id="rId12"/>
    <p:sldId id="271" r:id="rId13"/>
    <p:sldId id="272" r:id="rId14"/>
    <p:sldId id="273" r:id="rId15"/>
    <p:sldId id="258" r:id="rId16"/>
    <p:sldId id="274" r:id="rId17"/>
    <p:sldId id="267" r:id="rId18"/>
    <p:sldId id="275" r:id="rId19"/>
    <p:sldId id="276" r:id="rId20"/>
    <p:sldId id="277" r:id="rId21"/>
    <p:sldId id="278" r:id="rId22"/>
    <p:sldId id="279" r:id="rId23"/>
    <p:sldId id="259" r:id="rId24"/>
    <p:sldId id="287" r:id="rId25"/>
    <p:sldId id="281" r:id="rId26"/>
    <p:sldId id="282" r:id="rId27"/>
    <p:sldId id="283" r:id="rId28"/>
    <p:sldId id="284" r:id="rId29"/>
    <p:sldId id="285" r:id="rId30"/>
    <p:sldId id="286" r:id="rId31"/>
  </p:sldIdLst>
  <p:sldSz cx="12192000" cy="6858000"/>
  <p:notesSz cx="6888163" cy="100203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notesViewPr>
    <p:cSldViewPr snapToGrid="0">
      <p:cViewPr varScale="1">
        <p:scale>
          <a:sx n="120" d="100"/>
          <a:sy n="120" d="100"/>
        </p:scale>
        <p:origin x="504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月まで）</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英検５～</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級を</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年で</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できれば入学までに</a:t>
          </a:r>
          <a:r>
            <a:rPr lang="en-US" altLang="ja-JP" dirty="0">
              <a:solidFill>
                <a:srgbClr val="FF0000"/>
              </a:solidFill>
              <a:latin typeface="Meiryo UI" panose="020B0604030504040204" pitchFamily="50" charset="-128"/>
              <a:ea typeface="Meiryo UI" panose="020B0604030504040204" pitchFamily="50" charset="-128"/>
            </a:rPr>
            <a:t>3</a:t>
          </a:r>
          <a:r>
            <a:rPr lang="ja-JP" altLang="en-US" dirty="0">
              <a:solidFill>
                <a:srgbClr val="FF0000"/>
              </a:solidFill>
              <a:latin typeface="Meiryo UI" panose="020B0604030504040204" pitchFamily="50" charset="-128"/>
              <a:ea typeface="Meiryo UI" panose="020B0604030504040204" pitchFamily="50" charset="-128"/>
            </a:rPr>
            <a:t>級、最低</a:t>
          </a:r>
          <a:r>
            <a:rPr lang="en-US" altLang="ja-JP" dirty="0">
              <a:solidFill>
                <a:srgbClr val="FF0000"/>
              </a:solidFill>
              <a:latin typeface="Meiryo UI" panose="020B0604030504040204" pitchFamily="50" charset="-128"/>
              <a:ea typeface="Meiryo UI" panose="020B0604030504040204" pitchFamily="50" charset="-128"/>
            </a:rPr>
            <a:t>4</a:t>
          </a:r>
          <a:r>
            <a:rPr lang="ja-JP" altLang="en-US" dirty="0">
              <a:solidFill>
                <a:srgbClr val="FF0000"/>
              </a:solidFill>
              <a:latin typeface="Meiryo UI" panose="020B0604030504040204" pitchFamily="50" charset="-128"/>
              <a:ea typeface="Meiryo UI" panose="020B0604030504040204" pitchFamily="50" charset="-128"/>
            </a:rPr>
            <a:t>級までの</a:t>
          </a:r>
          <a:endParaRPr lang="en-US" altLang="ja-JP" dirty="0">
            <a:solidFill>
              <a:srgbClr val="FF0000"/>
            </a:solidFill>
            <a:latin typeface="Meiryo UI" panose="020B0604030504040204" pitchFamily="50" charset="-128"/>
            <a:ea typeface="Meiryo UI" panose="020B0604030504040204" pitchFamily="50" charset="-128"/>
          </a:endParaRPr>
        </a:p>
        <a:p>
          <a:pPr rtl="0">
            <a:lnSpc>
              <a:spcPts val="800"/>
            </a:lnSpc>
          </a:pPr>
          <a:r>
            <a:rPr lang="ja-JP" altLang="en-US" dirty="0">
              <a:solidFill>
                <a:srgbClr val="FF0000"/>
              </a:solidFill>
              <a:latin typeface="Meiryo UI" panose="020B0604030504040204" pitchFamily="50" charset="-128"/>
              <a:ea typeface="Meiryo UI" panose="020B0604030504040204" pitchFamily="50" charset="-128"/>
            </a:rPr>
            <a:t>取得が好ましい</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（現行で所用</a:t>
          </a:r>
          <a:r>
            <a:rPr lang="en-US" altLang="ja-JP" dirty="0">
              <a:latin typeface="Meiryo UI" panose="020B0604030504040204" pitchFamily="50" charset="-128"/>
              <a:ea typeface="Meiryo UI" panose="020B0604030504040204" pitchFamily="50" charset="-128"/>
            </a:rPr>
            <a:t>13.6</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夏までには全文法終了</a:t>
          </a:r>
          <a:endParaRPr lang="ja"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級と</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級の間</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級を想定した学習ベースで合格</a:t>
          </a:r>
          <a:endParaRPr lang="ja"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（前級から</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遅くとも</a:t>
          </a:r>
          <a:r>
            <a:rPr lang="en-US" altLang="ja-JP" dirty="0">
              <a:solidFill>
                <a:srgbClr val="FF0000"/>
              </a:solidFill>
              <a:latin typeface="Meiryo UI" panose="020B0604030504040204" pitchFamily="50" charset="-128"/>
              <a:ea typeface="Meiryo UI" panose="020B0604030504040204" pitchFamily="50" charset="-128"/>
            </a:rPr>
            <a:t>10</a:t>
          </a:r>
          <a:r>
            <a:rPr lang="ja-JP" altLang="en-US" dirty="0">
              <a:solidFill>
                <a:srgbClr val="FF0000"/>
              </a:solidFill>
              <a:latin typeface="Meiryo UI" panose="020B0604030504040204" pitchFamily="50" charset="-128"/>
              <a:ea typeface="Meiryo UI" panose="020B0604030504040204" pitchFamily="50" charset="-128"/>
            </a:rPr>
            <a:t>月試験は必須</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2</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8</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英検準</a:t>
          </a:r>
          <a:r>
            <a:rPr lang="en-US" altLang="ja-JP" b="1" dirty="0">
              <a:latin typeface="Meiryo UI" panose="020B0604030504040204" pitchFamily="50" charset="-128"/>
              <a:ea typeface="Meiryo UI" panose="020B0604030504040204" pitchFamily="50" charset="-128"/>
            </a:rPr>
            <a:t>1</a:t>
          </a:r>
          <a:r>
            <a:rPr lang="ja-JP" altLang="en-US" b="1" dirty="0">
              <a:latin typeface="Meiryo UI" panose="020B0604030504040204" pitchFamily="50" charset="-128"/>
              <a:ea typeface="Meiryo UI" panose="020B0604030504040204" pitchFamily="50" charset="-128"/>
            </a:rPr>
            <a:t>級 合格</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夏までに取り推薦で大学を決める</a:t>
          </a:r>
          <a:endParaRPr lang="en-US" altLang="ja-JP" dirty="0">
            <a:solidFill>
              <a:srgbClr val="FF0000"/>
            </a:solidFill>
            <a:latin typeface="Meiryo UI" panose="020B0604030504040204" pitchFamily="50" charset="-128"/>
            <a:ea typeface="Meiryo UI" panose="020B0604030504040204" pitchFamily="50" charset="-128"/>
          </a:endParaRPr>
        </a:p>
        <a:p>
          <a:pPr rtl="0">
            <a:lnSpc>
              <a:spcPts val="800"/>
            </a:lnSpc>
          </a:pPr>
          <a:r>
            <a:rPr lang="ja-JP" altLang="en-US" dirty="0">
              <a:solidFill>
                <a:srgbClr val="FF0000"/>
              </a:solidFill>
              <a:latin typeface="Meiryo UI" panose="020B0604030504040204" pitchFamily="50" charset="-128"/>
              <a:ea typeface="Meiryo UI" panose="020B0604030504040204" pitchFamily="50" charset="-128"/>
            </a:rPr>
            <a:t>国公立なら夏以降は他教科にシフト</a:t>
          </a:r>
          <a:endParaRPr lang="ja"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10811">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月まで）</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英検５・４級を</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年で</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9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中</a:t>
          </a:r>
          <a:r>
            <a:rPr lang="en-US" altLang="ja-JP" dirty="0">
              <a:solidFill>
                <a:srgbClr val="FF0000"/>
              </a:solidFill>
              <a:latin typeface="Meiryo UI" panose="020B0604030504040204" pitchFamily="50" charset="-128"/>
              <a:ea typeface="Meiryo UI" panose="020B0604030504040204" pitchFamily="50" charset="-128"/>
            </a:rPr>
            <a:t>2</a:t>
          </a:r>
          <a:r>
            <a:rPr lang="ja-JP" altLang="en-US" dirty="0">
              <a:solidFill>
                <a:srgbClr val="FF0000"/>
              </a:solidFill>
              <a:latin typeface="Meiryo UI" panose="020B0604030504040204" pitchFamily="50" charset="-128"/>
              <a:ea typeface="Meiryo UI" panose="020B0604030504040204" pitchFamily="50" charset="-128"/>
            </a:rPr>
            <a:t>のうちには全文法終了</a:t>
          </a:r>
          <a:endParaRPr lang="ja"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13.6</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9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遅くとも</a:t>
          </a: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月試験（高校受験と対応）</a:t>
          </a:r>
          <a:endParaRPr lang="en-US" altLang="ja-JP"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級と</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級の間</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月試験での合格が目安</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2</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英検２級 合格</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（全級から</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大学受験を考えると</a:t>
          </a:r>
          <a:r>
            <a:rPr lang="en-US" altLang="ja-JP" dirty="0">
              <a:solidFill>
                <a:srgbClr val="FF0000"/>
              </a:solidFill>
              <a:latin typeface="Meiryo UI" panose="020B0604030504040204" pitchFamily="50" charset="-128"/>
              <a:ea typeface="Meiryo UI" panose="020B0604030504040204" pitchFamily="50" charset="-128"/>
            </a:rPr>
            <a:t>6</a:t>
          </a:r>
          <a:r>
            <a:rPr lang="ja-JP" altLang="en-US" dirty="0">
              <a:solidFill>
                <a:srgbClr val="FF0000"/>
              </a:solidFill>
              <a:latin typeface="Meiryo UI" panose="020B0604030504040204" pitchFamily="50" charset="-128"/>
              <a:ea typeface="Meiryo UI" panose="020B0604030504040204" pitchFamily="50" charset="-128"/>
            </a:rPr>
            <a:t>月合格が望ましい</a:t>
          </a:r>
          <a:endParaRPr lang="ja"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596" custLinFactNeighborY="352">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425706" custScaleY="133695" custLinFactX="699604" custLinFactNeighborX="70000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700000" custLinFactNeighborX="737792"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現在</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l" rtl="0">
            <a:lnSpc>
              <a:spcPts val="800"/>
            </a:lnSpc>
          </a:pPr>
          <a:r>
            <a:rPr lang="ja-JP" altLang="en-US" sz="1200" b="1" dirty="0">
              <a:latin typeface="Meiryo UI" panose="020B0604030504040204" pitchFamily="50" charset="-128"/>
              <a:ea typeface="Meiryo UI" panose="020B0604030504040204" pitchFamily="50" charset="-128"/>
            </a:rPr>
            <a:t>ご自身の学年：</a:t>
          </a:r>
          <a:endParaRPr lang="en-US" altLang="ja-JP" sz="1200" b="1" dirty="0">
            <a:latin typeface="Meiryo UI" panose="020B0604030504040204" pitchFamily="50" charset="-128"/>
            <a:ea typeface="Meiryo UI" panose="020B0604030504040204" pitchFamily="50" charset="-128"/>
          </a:endParaRPr>
        </a:p>
        <a:p>
          <a:pPr algn="l" rtl="0">
            <a:lnSpc>
              <a:spcPts val="800"/>
            </a:lnSpc>
          </a:pPr>
          <a:r>
            <a:rPr lang="ja-JP" altLang="en-US" sz="1200" b="1" u="sng" dirty="0">
              <a:latin typeface="Meiryo UI" panose="020B0604030504040204" pitchFamily="50" charset="-128"/>
              <a:ea typeface="Meiryo UI" panose="020B0604030504040204" pitchFamily="50" charset="-128"/>
            </a:rPr>
            <a:t>　　　　　　　</a:t>
          </a:r>
          <a:endParaRPr lang="en-US" altLang="ja-JP" sz="1200" b="1" u="sng" dirty="0">
            <a:latin typeface="Meiryo UI" panose="020B0604030504040204" pitchFamily="50" charset="-128"/>
            <a:ea typeface="Meiryo UI" panose="020B0604030504040204" pitchFamily="50" charset="-128"/>
          </a:endParaRPr>
        </a:p>
        <a:p>
          <a:pPr algn="l" rtl="0">
            <a:lnSpc>
              <a:spcPts val="800"/>
            </a:lnSpc>
          </a:pPr>
          <a:r>
            <a:rPr lang="ja-JP" altLang="en-US" sz="1200" b="1" dirty="0">
              <a:solidFill>
                <a:srgbClr val="FF0000"/>
              </a:solidFill>
              <a:latin typeface="Meiryo UI" panose="020B0604030504040204" pitchFamily="50" charset="-128"/>
              <a:ea typeface="Meiryo UI" panose="020B0604030504040204" pitchFamily="50" charset="-128"/>
            </a:rPr>
            <a:t>ご自身の英検取得級：</a:t>
          </a:r>
          <a:endParaRPr lang="ja" sz="1200"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現行通りで行われる最後の試験</a:t>
          </a:r>
          <a:endParaRPr lang="ja" b="1"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　　　　年生）</a:t>
          </a:r>
          <a:endParaRPr lang="ja" b="1" dirty="0">
            <a:solidFill>
              <a:srgbClr val="FF0000"/>
            </a:solidFill>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新形式スタート</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b="1" dirty="0">
              <a:latin typeface="Meiryo UI" panose="020B0604030504040204" pitchFamily="50" charset="-128"/>
              <a:ea typeface="Meiryo UI" panose="020B0604030504040204" pitchFamily="50" charset="-128"/>
            </a:rPr>
            <a:t>難易度が上がり合格しずらくなる</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総合力の底上げ・新形式対応が鍵</a:t>
          </a:r>
          <a:endParaRPr lang="ja" b="1"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863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NeighborX="1820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3911" custLinFactNeighborX="-1366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custLinFactNeighborX="1820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140845">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custLinFactNeighborY="1040">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custLinFactNeighborX="18206"/>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　　　　年生）</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新級の増設（準</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級と</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級の間）</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※2024</a:t>
          </a:r>
          <a:r>
            <a:rPr lang="ja-JP" altLang="en-US" b="1" dirty="0">
              <a:solidFill>
                <a:srgbClr val="FF0000"/>
              </a:solidFill>
              <a:latin typeface="Meiryo UI" panose="020B0604030504040204" pitchFamily="50" charset="-128"/>
              <a:ea typeface="Meiryo UI" panose="020B0604030504040204" pitchFamily="50" charset="-128"/>
            </a:rPr>
            <a:t>年までに</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級を取っておかなければ</a:t>
          </a:r>
          <a:endParaRPr lang="en-US" altLang="ja-JP" b="1" dirty="0">
            <a:solidFill>
              <a:srgbClr val="FF0000"/>
            </a:solidFill>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級の前に別の級を受けることに</a:t>
          </a:r>
          <a:endParaRPr lang="ja"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custT="1"/>
      <dgm:spPr/>
      <dgm:t>
        <a:bodyPr rtlCol="0"/>
        <a:lstStyle/>
        <a:p>
          <a:pPr rtl="0"/>
          <a:r>
            <a:rPr lang="en-US" altLang="ja-JP" sz="800" dirty="0">
              <a:latin typeface="Meiryo UI" panose="020B0604030504040204" pitchFamily="50" charset="-128"/>
              <a:ea typeface="Meiryo UI" panose="020B0604030504040204" pitchFamily="50" charset="-128"/>
            </a:rPr>
            <a:t>2026</a:t>
          </a:r>
          <a:r>
            <a:rPr lang="ja-JP" altLang="en-US" sz="800" dirty="0">
              <a:latin typeface="Meiryo UI" panose="020B0604030504040204" pitchFamily="50" charset="-128"/>
              <a:ea typeface="Meiryo UI" panose="020B0604030504040204" pitchFamily="50" charset="-128"/>
            </a:rPr>
            <a:t>年度</a:t>
          </a:r>
          <a:r>
            <a:rPr lang="ja-JP" altLang="en-US" sz="800" b="1" dirty="0">
              <a:solidFill>
                <a:srgbClr val="FF0000"/>
              </a:solidFill>
              <a:latin typeface="Meiryo UI" panose="020B0604030504040204" pitchFamily="50" charset="-128"/>
              <a:ea typeface="Meiryo UI" panose="020B0604030504040204" pitchFamily="50" charset="-128"/>
            </a:rPr>
            <a:t>（　　　　年生）</a:t>
          </a:r>
          <a:endParaRPr lang="ja" sz="800"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2027</a:t>
          </a:r>
          <a:r>
            <a:rPr lang="ja-JP" altLang="en-US" dirty="0">
              <a:latin typeface="Meiryo UI" panose="020B0604030504040204" pitchFamily="50" charset="-128"/>
              <a:ea typeface="Meiryo UI" panose="020B0604030504040204" pitchFamily="50" charset="-128"/>
            </a:rPr>
            <a:t>年度</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en-US" altLang="ja-JP" b="0" dirty="0">
              <a:latin typeface="Meiryo UI" panose="020B0604030504040204" pitchFamily="50" charset="-128"/>
              <a:ea typeface="Meiryo UI" panose="020B0604030504040204" pitchFamily="50" charset="-128"/>
            </a:rPr>
            <a:t>2026</a:t>
          </a:r>
          <a:r>
            <a:rPr lang="ja-JP" altLang="en-US" b="0" dirty="0">
              <a:latin typeface="Meiryo UI" panose="020B0604030504040204" pitchFamily="50" charset="-128"/>
              <a:ea typeface="Meiryo UI" panose="020B0604030504040204" pitchFamily="50" charset="-128"/>
            </a:rPr>
            <a:t>年度以降にも</a:t>
          </a:r>
          <a:endParaRPr lang="en-US" altLang="ja-JP" b="0" dirty="0">
            <a:latin typeface="Meiryo UI" panose="020B0604030504040204" pitchFamily="50" charset="-128"/>
            <a:ea typeface="Meiryo UI" panose="020B0604030504040204" pitchFamily="50" charset="-128"/>
          </a:endParaRPr>
        </a:p>
        <a:p>
          <a:pPr rtl="0">
            <a:lnSpc>
              <a:spcPts val="800"/>
            </a:lnSpc>
          </a:pPr>
          <a:r>
            <a:rPr lang="ja-JP" altLang="en-US" b="0" dirty="0">
              <a:latin typeface="Meiryo UI" panose="020B0604030504040204" pitchFamily="50" charset="-128"/>
              <a:ea typeface="Meiryo UI" panose="020B0604030504040204" pitchFamily="50" charset="-128"/>
            </a:rPr>
            <a:t>さらなる変更・難化の可能性あり？</a:t>
          </a:r>
          <a:endParaRPr lang="ja" b="0"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1401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402" custLinFactNeighborY="1040">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8645" custScaleY="98334" custLinFactNeighborX="15474" custLinFactNeighborY="111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79819">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現在</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l" rtl="0">
            <a:lnSpc>
              <a:spcPts val="800"/>
            </a:lnSpc>
          </a:pPr>
          <a:r>
            <a:rPr lang="ja-JP" altLang="en-US" sz="1200" b="1" dirty="0">
              <a:latin typeface="Meiryo UI" panose="020B0604030504040204" pitchFamily="50" charset="-128"/>
              <a:ea typeface="Meiryo UI" panose="020B0604030504040204" pitchFamily="50" charset="-128"/>
            </a:rPr>
            <a:t>ご自身の学年：中学</a:t>
          </a:r>
          <a:r>
            <a:rPr lang="en-US" altLang="ja-JP" sz="1200" b="1" dirty="0">
              <a:latin typeface="Meiryo UI" panose="020B0604030504040204" pitchFamily="50" charset="-128"/>
              <a:ea typeface="Meiryo UI" panose="020B0604030504040204" pitchFamily="50" charset="-128"/>
            </a:rPr>
            <a:t>3</a:t>
          </a:r>
          <a:r>
            <a:rPr lang="ja-JP" altLang="en-US" sz="1200" b="1" dirty="0">
              <a:latin typeface="Meiryo UI" panose="020B0604030504040204" pitchFamily="50" charset="-128"/>
              <a:ea typeface="Meiryo UI" panose="020B0604030504040204" pitchFamily="50" charset="-128"/>
            </a:rPr>
            <a:t>年</a:t>
          </a:r>
          <a:endParaRPr lang="en-US" altLang="ja-JP" sz="1200" b="1" dirty="0">
            <a:latin typeface="Meiryo UI" panose="020B0604030504040204" pitchFamily="50" charset="-128"/>
            <a:ea typeface="Meiryo UI" panose="020B0604030504040204" pitchFamily="50" charset="-128"/>
          </a:endParaRPr>
        </a:p>
        <a:p>
          <a:pPr algn="l" rtl="0">
            <a:lnSpc>
              <a:spcPts val="800"/>
            </a:lnSpc>
          </a:pPr>
          <a:r>
            <a:rPr lang="ja-JP" altLang="en-US" sz="1200" b="1" u="sng" dirty="0">
              <a:latin typeface="Meiryo UI" panose="020B0604030504040204" pitchFamily="50" charset="-128"/>
              <a:ea typeface="Meiryo UI" panose="020B0604030504040204" pitchFamily="50" charset="-128"/>
            </a:rPr>
            <a:t>　　　　　　　</a:t>
          </a:r>
          <a:endParaRPr lang="en-US" altLang="ja-JP" sz="1200" b="1" u="sng" dirty="0">
            <a:latin typeface="Meiryo UI" panose="020B0604030504040204" pitchFamily="50" charset="-128"/>
            <a:ea typeface="Meiryo UI" panose="020B0604030504040204" pitchFamily="50" charset="-128"/>
          </a:endParaRPr>
        </a:p>
        <a:p>
          <a:pPr algn="l" rtl="0">
            <a:lnSpc>
              <a:spcPts val="800"/>
            </a:lnSpc>
          </a:pPr>
          <a:r>
            <a:rPr lang="ja-JP" altLang="en-US" sz="1200" b="1" dirty="0">
              <a:solidFill>
                <a:srgbClr val="FF0000"/>
              </a:solidFill>
              <a:latin typeface="Meiryo UI" panose="020B0604030504040204" pitchFamily="50" charset="-128"/>
              <a:ea typeface="Meiryo UI" panose="020B0604030504040204" pitchFamily="50" charset="-128"/>
            </a:rPr>
            <a:t>ご自身の英検取得級：準</a:t>
          </a:r>
          <a:r>
            <a:rPr lang="en-US" altLang="ja-JP" sz="1200" b="1" dirty="0">
              <a:solidFill>
                <a:srgbClr val="FF0000"/>
              </a:solidFill>
              <a:latin typeface="Meiryo UI" panose="020B0604030504040204" pitchFamily="50" charset="-128"/>
              <a:ea typeface="Meiryo UI" panose="020B0604030504040204" pitchFamily="50" charset="-128"/>
            </a:rPr>
            <a:t>2</a:t>
          </a:r>
          <a:r>
            <a:rPr lang="ja-JP" altLang="en-US" sz="1200" b="1" dirty="0">
              <a:solidFill>
                <a:srgbClr val="FF0000"/>
              </a:solidFill>
              <a:latin typeface="Meiryo UI" panose="020B0604030504040204" pitchFamily="50" charset="-128"/>
              <a:ea typeface="Meiryo UI" panose="020B0604030504040204" pitchFamily="50" charset="-128"/>
            </a:rPr>
            <a:t>級</a:t>
          </a:r>
          <a:endParaRPr lang="ja" sz="1200"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現行通りで行われる最後の試験</a:t>
          </a:r>
          <a:endParaRPr lang="ja" b="1"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1</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新形式スタート</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b="1" dirty="0">
              <a:latin typeface="Meiryo UI" panose="020B0604030504040204" pitchFamily="50" charset="-128"/>
              <a:ea typeface="Meiryo UI" panose="020B0604030504040204" pitchFamily="50" charset="-128"/>
            </a:rPr>
            <a:t>難易度が上がり合格しずらくなる</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総合力の底上げ・新形式対応が鍵</a:t>
          </a:r>
          <a:endParaRPr lang="ja" b="1"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863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NeighborX="1820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3911" custLinFactNeighborX="-1366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custLinFactNeighborX="1820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140845">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custLinFactNeighborY="1040">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custLinFactNeighborX="18206"/>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新級の増設（準</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級と</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級の間）</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※2024</a:t>
          </a:r>
          <a:r>
            <a:rPr lang="ja-JP" altLang="en-US" b="1" dirty="0">
              <a:solidFill>
                <a:srgbClr val="FF0000"/>
              </a:solidFill>
              <a:latin typeface="Meiryo UI" panose="020B0604030504040204" pitchFamily="50" charset="-128"/>
              <a:ea typeface="Meiryo UI" panose="020B0604030504040204" pitchFamily="50" charset="-128"/>
            </a:rPr>
            <a:t>年までに</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級を取っておかなければ</a:t>
          </a:r>
          <a:endParaRPr lang="en-US" altLang="ja-JP" b="1" dirty="0">
            <a:solidFill>
              <a:srgbClr val="FF0000"/>
            </a:solidFill>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級の前に別の級を受けることに</a:t>
          </a:r>
          <a:endParaRPr lang="ja"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2026</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3</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6C8937BE-93F8-4DED-8538-1C601DAEBA66}">
      <dgm:prSet/>
      <dgm:spPr/>
      <dgm:t>
        <a:bodyPr rtlCol="0"/>
        <a:lstStyle/>
        <a:p>
          <a:pPr rtl="0">
            <a:lnSpc>
              <a:spcPts val="800"/>
            </a:lnSpc>
          </a:pPr>
          <a:r>
            <a:rPr lang="en-US" altLang="ja-JP" b="0" dirty="0">
              <a:latin typeface="Meiryo UI" panose="020B0604030504040204" pitchFamily="50" charset="-128"/>
              <a:ea typeface="Meiryo UI" panose="020B0604030504040204" pitchFamily="50" charset="-128"/>
            </a:rPr>
            <a:t>2026</a:t>
          </a:r>
          <a:r>
            <a:rPr lang="ja-JP" altLang="en-US" b="0" dirty="0">
              <a:latin typeface="Meiryo UI" panose="020B0604030504040204" pitchFamily="50" charset="-128"/>
              <a:ea typeface="Meiryo UI" panose="020B0604030504040204" pitchFamily="50" charset="-128"/>
            </a:rPr>
            <a:t>年度以降にも</a:t>
          </a:r>
          <a:endParaRPr lang="en-US" altLang="ja-JP" b="0" dirty="0">
            <a:latin typeface="Meiryo UI" panose="020B0604030504040204" pitchFamily="50" charset="-128"/>
            <a:ea typeface="Meiryo UI" panose="020B0604030504040204" pitchFamily="50" charset="-128"/>
          </a:endParaRPr>
        </a:p>
        <a:p>
          <a:pPr rtl="0">
            <a:lnSpc>
              <a:spcPts val="800"/>
            </a:lnSpc>
          </a:pPr>
          <a:r>
            <a:rPr lang="ja-JP" altLang="en-US" b="0" dirty="0">
              <a:latin typeface="Meiryo UI" panose="020B0604030504040204" pitchFamily="50" charset="-128"/>
              <a:ea typeface="Meiryo UI" panose="020B0604030504040204" pitchFamily="50" charset="-128"/>
            </a:rPr>
            <a:t>さらなる変更・難化の可能性あり？</a:t>
          </a:r>
          <a:endParaRPr lang="ja" b="0" dirty="0">
            <a:solidFill>
              <a:srgbClr val="FF0000"/>
            </a:solidFill>
            <a:latin typeface="Meiryo UI" panose="020B0604030504040204" pitchFamily="50" charset="-128"/>
            <a:ea typeface="Meiryo UI" panose="020B0604030504040204" pitchFamily="50" charset="-128"/>
          </a:endParaRPr>
        </a:p>
      </dgm:t>
    </dgm:pt>
    <dgm:pt modelId="{A97BE953-FA9D-4BA6-A92C-494DB1F3BA59}" type="sibTrans" cxnId="{FAA8D3DD-12E8-457D-9144-B037C5678347}">
      <dgm:prSet/>
      <dgm:spPr/>
      <dgm:t>
        <a:bodyPr rtlCol="0"/>
        <a:lstStyle/>
        <a:p>
          <a:pPr rtl="0"/>
          <a:endParaRPr lang="en-US"/>
        </a:p>
      </dgm:t>
    </dgm:pt>
    <dgm:pt modelId="{77D169C6-D77F-456D-B18B-D7BE016AD87A}" type="parTrans" cxnId="{FAA8D3DD-12E8-457D-9144-B037C5678347}">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2027</a:t>
          </a:r>
          <a:r>
            <a:rPr lang="ja-JP" altLang="en-US" dirty="0">
              <a:latin typeface="Meiryo UI" panose="020B0604030504040204" pitchFamily="50" charset="-128"/>
              <a:ea typeface="Meiryo UI" panose="020B0604030504040204" pitchFamily="50" charset="-128"/>
            </a:rPr>
            <a:t>年度</a:t>
          </a:r>
          <a:endParaRPr lang="ja" dirty="0">
            <a:latin typeface="Meiryo UI" panose="020B0604030504040204" pitchFamily="50" charset="-128"/>
            <a:ea typeface="Meiryo UI" panose="020B0604030504040204" pitchFamily="50" charset="-128"/>
          </a:endParaRPr>
        </a:p>
      </dgm:t>
    </dgm:pt>
    <dgm:pt modelId="{0AE8D36D-0F0F-4206-AE39-0A2D73987B68}" type="sibTrans" cxnId="{23ECAC8B-17A4-4883-AA0E-06D66B7E788A}">
      <dgm:prSet/>
      <dgm:spPr/>
      <dgm:t>
        <a:bodyPr rtlCol="0"/>
        <a:lstStyle/>
        <a:p>
          <a:pPr rtl="0"/>
          <a:endParaRPr lang="en-US"/>
        </a:p>
      </dgm:t>
    </dgm:pt>
    <dgm:pt modelId="{9F6D14C0-6C82-4CBD-8D6D-B0E117B6F2ED}" type="parTrans" cxnId="{23ECAC8B-17A4-4883-AA0E-06D66B7E788A}">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1401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402" custLinFactNeighborY="1040">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8645" custScaleY="98334" custLinFactNeighborX="15474" custLinFactNeighborY="111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79819">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4"/>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月まで）</a:t>
          </a:r>
          <a:endParaRPr lang="ja" sz="1100" kern="1200" dirty="0">
            <a:latin typeface="Meiryo UI" panose="020B0604030504040204" pitchFamily="50" charset="-128"/>
            <a:ea typeface="Meiryo UI" panose="020B0604030504040204" pitchFamily="50" charset="-128"/>
          </a:endParaRPr>
        </a:p>
      </dsp:txBody>
      <dsp:txXfrm rot="5400000">
        <a:off x="516074" y="1165717"/>
        <a:ext cx="1490105"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英検５～</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級を</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年で</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できれば入学までに</a:t>
          </a:r>
          <a:r>
            <a:rPr lang="en-US" altLang="ja-JP" sz="1100" kern="1200" dirty="0">
              <a:solidFill>
                <a:srgbClr val="FF0000"/>
              </a:solidFill>
              <a:latin typeface="Meiryo UI" panose="020B0604030504040204" pitchFamily="50" charset="-128"/>
              <a:ea typeface="Meiryo UI" panose="020B0604030504040204" pitchFamily="50" charset="-128"/>
            </a:rPr>
            <a:t>3</a:t>
          </a:r>
          <a:r>
            <a:rPr lang="ja-JP" altLang="en-US" sz="1100" kern="1200" dirty="0">
              <a:solidFill>
                <a:srgbClr val="FF0000"/>
              </a:solidFill>
              <a:latin typeface="Meiryo UI" panose="020B0604030504040204" pitchFamily="50" charset="-128"/>
              <a:ea typeface="Meiryo UI" panose="020B0604030504040204" pitchFamily="50" charset="-128"/>
            </a:rPr>
            <a:t>級、最低</a:t>
          </a:r>
          <a:r>
            <a:rPr lang="en-US" altLang="ja-JP" sz="1100" kern="1200" dirty="0">
              <a:solidFill>
                <a:srgbClr val="FF0000"/>
              </a:solidFill>
              <a:latin typeface="Meiryo UI" panose="020B0604030504040204" pitchFamily="50" charset="-128"/>
              <a:ea typeface="Meiryo UI" panose="020B0604030504040204" pitchFamily="50" charset="-128"/>
            </a:rPr>
            <a:t>4</a:t>
          </a:r>
          <a:r>
            <a:rPr lang="ja-JP" altLang="en-US" sz="1100" kern="1200" dirty="0">
              <a:solidFill>
                <a:srgbClr val="FF0000"/>
              </a:solidFill>
              <a:latin typeface="Meiryo UI" panose="020B0604030504040204" pitchFamily="50" charset="-128"/>
              <a:ea typeface="Meiryo UI" panose="020B0604030504040204" pitchFamily="50" charset="-128"/>
            </a:rPr>
            <a:t>級までの</a:t>
          </a:r>
          <a:endParaRPr lang="en-US" altLang="ja-JP" sz="1100"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solidFill>
                <a:srgbClr val="FF0000"/>
              </a:solidFill>
              <a:latin typeface="Meiryo UI" panose="020B0604030504040204" pitchFamily="50" charset="-128"/>
              <a:ea typeface="Meiryo UI" panose="020B0604030504040204" pitchFamily="50" charset="-128"/>
            </a:rPr>
            <a:t>取得が好ましい</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29245"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（現行で所用</a:t>
          </a:r>
          <a:r>
            <a:rPr lang="en-US" altLang="ja-JP" sz="1100" kern="1200" dirty="0">
              <a:latin typeface="Meiryo UI" panose="020B0604030504040204" pitchFamily="50" charset="-128"/>
              <a:ea typeface="Meiryo UI" panose="020B0604030504040204" pitchFamily="50" charset="-128"/>
            </a:rPr>
            <a:t>13.6</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夏までには全文法終了</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4"/>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7"/>
        <a:ext cx="1490105" cy="231248"/>
      </dsp:txXfrm>
    </dsp:sp>
    <dsp:sp modelId="{B4723E2A-4FF1-452A-BD25-8EC364F15A6F}">
      <dsp:nvSpPr>
        <dsp:cNvPr id="0" name=""/>
        <dsp:cNvSpPr/>
      </dsp:nvSpPr>
      <dsp:spPr>
        <a:xfrm>
          <a:off x="3007923"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級と</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級の間</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級を想定した学習ベースで合格</a:t>
          </a:r>
          <a:endParaRPr lang="ja" sz="1100" kern="1200" dirty="0">
            <a:latin typeface="Meiryo UI" panose="020B0604030504040204" pitchFamily="50" charset="-128"/>
            <a:ea typeface="Meiryo UI" panose="020B0604030504040204" pitchFamily="50" charset="-128"/>
          </a:endParaRPr>
        </a:p>
      </dsp:txBody>
      <dsp:txXfrm>
        <a:off x="3007923" y="0"/>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5"/>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516074" y="1165718"/>
        <a:ext cx="1490105" cy="231248"/>
      </dsp:txXfrm>
    </dsp:sp>
    <dsp:sp modelId="{5A1B764B-0DC5-47CD-BDEA-9E67799496EC}">
      <dsp:nvSpPr>
        <dsp:cNvPr id="0" name=""/>
        <dsp:cNvSpPr/>
      </dsp:nvSpPr>
      <dsp:spPr>
        <a:xfrm>
          <a:off x="273439"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（前級から</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遅くとも</a:t>
          </a:r>
          <a:r>
            <a:rPr lang="en-US" altLang="ja-JP" sz="1100" kern="1200" dirty="0">
              <a:solidFill>
                <a:srgbClr val="FF0000"/>
              </a:solidFill>
              <a:latin typeface="Meiryo UI" panose="020B0604030504040204" pitchFamily="50" charset="-128"/>
              <a:ea typeface="Meiryo UI" panose="020B0604030504040204" pitchFamily="50" charset="-128"/>
            </a:rPr>
            <a:t>10</a:t>
          </a:r>
          <a:r>
            <a:rPr lang="ja-JP" altLang="en-US" sz="1100" kern="1200" dirty="0">
              <a:solidFill>
                <a:srgbClr val="FF0000"/>
              </a:solidFill>
              <a:latin typeface="Meiryo UI" panose="020B0604030504040204" pitchFamily="50" charset="-128"/>
              <a:ea typeface="Meiryo UI" panose="020B0604030504040204" pitchFamily="50" charset="-128"/>
            </a:rPr>
            <a:t>月試験は必須</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273439" y="0"/>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2</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5"/>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8</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8"/>
        <a:ext cx="1490105"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英検準</a:t>
          </a:r>
          <a:r>
            <a:rPr lang="en-US" altLang="ja-JP" sz="1100" b="1" kern="1200" dirty="0">
              <a:latin typeface="Meiryo UI" panose="020B0604030504040204" pitchFamily="50" charset="-128"/>
              <a:ea typeface="Meiryo UI" panose="020B0604030504040204" pitchFamily="50" charset="-128"/>
            </a:rPr>
            <a:t>1</a:t>
          </a:r>
          <a:r>
            <a:rPr lang="ja-JP" altLang="en-US" sz="1100" b="1" kern="1200" dirty="0">
              <a:latin typeface="Meiryo UI" panose="020B0604030504040204" pitchFamily="50" charset="-128"/>
              <a:ea typeface="Meiryo UI" panose="020B0604030504040204" pitchFamily="50" charset="-128"/>
            </a:rPr>
            <a:t>級 合格</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年に対して）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夏までに取り推薦で大学を決める</a:t>
          </a:r>
          <a:endParaRPr lang="en-US" altLang="ja-JP" sz="1100"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solidFill>
                <a:srgbClr val="FF0000"/>
              </a:solidFill>
              <a:latin typeface="Meiryo UI" panose="020B0604030504040204" pitchFamily="50" charset="-128"/>
              <a:ea typeface="Meiryo UI" panose="020B0604030504040204" pitchFamily="50" charset="-128"/>
            </a:rPr>
            <a:t>国公立なら夏以降は他教科にシフト</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19578" y="601630"/>
          <a:ext cx="270587"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月まで）</a:t>
          </a:r>
          <a:endParaRPr lang="ja" sz="1100" kern="1200" dirty="0">
            <a:latin typeface="Meiryo UI" panose="020B0604030504040204" pitchFamily="50" charset="-128"/>
            <a:ea typeface="Meiryo UI" panose="020B0604030504040204" pitchFamily="50" charset="-128"/>
          </a:endParaRPr>
        </a:p>
      </dsp:txBody>
      <dsp:txXfrm rot="5400000">
        <a:off x="516774" y="1230853"/>
        <a:ext cx="1489406" cy="244169"/>
      </dsp:txXfrm>
    </dsp:sp>
    <dsp:sp modelId="{5A1B764B-0DC5-47CD-BDEA-9E67799496EC}">
      <dsp:nvSpPr>
        <dsp:cNvPr id="0" name=""/>
        <dsp:cNvSpPr/>
      </dsp:nvSpPr>
      <dsp:spPr>
        <a:xfrm>
          <a:off x="2692" y="0"/>
          <a:ext cx="2504358"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英検５・４級を</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年で</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8.8</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dsp:txBody>
      <dsp:txXfrm>
        <a:off x="2692" y="0"/>
        <a:ext cx="2504358" cy="947056"/>
      </dsp:txXfrm>
    </dsp:sp>
    <dsp:sp modelId="{122B38A3-0442-4747-820C-1F37877E2B0E}">
      <dsp:nvSpPr>
        <dsp:cNvPr id="0" name=""/>
        <dsp:cNvSpPr/>
      </dsp:nvSpPr>
      <dsp:spPr>
        <a:xfrm>
          <a:off x="1254872" y="1001174"/>
          <a:ext cx="0" cy="216470"/>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27813" y="947056"/>
          <a:ext cx="54117" cy="54117"/>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217644"/>
          <a:ext cx="1502615" cy="270587"/>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2006179" y="1217644"/>
        <a:ext cx="1502615" cy="270587"/>
      </dsp:txXfrm>
    </dsp:sp>
    <dsp:sp modelId="{DF65791B-462E-4589-B98D-F60587330CA8}">
      <dsp:nvSpPr>
        <dsp:cNvPr id="0" name=""/>
        <dsp:cNvSpPr/>
      </dsp:nvSpPr>
      <dsp:spPr>
        <a:xfrm>
          <a:off x="1742295" y="1758820"/>
          <a:ext cx="2030383"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8.8</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中</a:t>
          </a:r>
          <a:r>
            <a:rPr lang="en-US" altLang="ja-JP" sz="1100" kern="1200" dirty="0">
              <a:solidFill>
                <a:srgbClr val="FF0000"/>
              </a:solidFill>
              <a:latin typeface="Meiryo UI" panose="020B0604030504040204" pitchFamily="50" charset="-128"/>
              <a:ea typeface="Meiryo UI" panose="020B0604030504040204" pitchFamily="50" charset="-128"/>
            </a:rPr>
            <a:t>2</a:t>
          </a:r>
          <a:r>
            <a:rPr lang="ja-JP" altLang="en-US" sz="1100" kern="1200" dirty="0">
              <a:solidFill>
                <a:srgbClr val="FF0000"/>
              </a:solidFill>
              <a:latin typeface="Meiryo UI" panose="020B0604030504040204" pitchFamily="50" charset="-128"/>
              <a:ea typeface="Meiryo UI" panose="020B0604030504040204" pitchFamily="50" charset="-128"/>
            </a:rPr>
            <a:t>のうちには全文法終了</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1742295" y="1758820"/>
        <a:ext cx="2030383" cy="947056"/>
      </dsp:txXfrm>
    </dsp:sp>
    <dsp:sp modelId="{DBA410EB-5F61-4F46-92D9-C5B0AA59EE15}">
      <dsp:nvSpPr>
        <dsp:cNvPr id="0" name=""/>
        <dsp:cNvSpPr/>
      </dsp:nvSpPr>
      <dsp:spPr>
        <a:xfrm>
          <a:off x="2757487" y="1488232"/>
          <a:ext cx="0" cy="216470"/>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0428" y="1704702"/>
          <a:ext cx="54117" cy="54117"/>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24808" y="601630"/>
          <a:ext cx="270587"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230853"/>
        <a:ext cx="1489406" cy="244169"/>
      </dsp:txXfrm>
    </dsp:sp>
    <dsp:sp modelId="{B4723E2A-4FF1-452A-BD25-8EC364F15A6F}">
      <dsp:nvSpPr>
        <dsp:cNvPr id="0" name=""/>
        <dsp:cNvSpPr/>
      </dsp:nvSpPr>
      <dsp:spPr>
        <a:xfrm>
          <a:off x="3007923" y="0"/>
          <a:ext cx="2504358"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13.6</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遅くとも</a:t>
          </a:r>
          <a:r>
            <a:rPr lang="en-US" altLang="ja-JP" sz="1100" kern="1200" dirty="0">
              <a:solidFill>
                <a:srgbClr val="FF0000"/>
              </a:solidFill>
              <a:latin typeface="Meiryo UI" panose="020B0604030504040204" pitchFamily="50" charset="-128"/>
              <a:ea typeface="Meiryo UI" panose="020B0604030504040204" pitchFamily="50" charset="-128"/>
            </a:rPr>
            <a:t>1</a:t>
          </a:r>
          <a:r>
            <a:rPr lang="ja-JP" altLang="en-US" sz="1100" kern="1200" dirty="0">
              <a:solidFill>
                <a:srgbClr val="FF0000"/>
              </a:solidFill>
              <a:latin typeface="Meiryo UI" panose="020B0604030504040204" pitchFamily="50" charset="-128"/>
              <a:ea typeface="Meiryo UI" panose="020B0604030504040204" pitchFamily="50" charset="-128"/>
            </a:rPr>
            <a:t>月試験（高校受験と対応）</a:t>
          </a:r>
          <a:endParaRPr lang="en-US" altLang="ja-JP"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947056"/>
      </dsp:txXfrm>
    </dsp:sp>
    <dsp:sp modelId="{440E9361-37D2-4157-AF38-7B49AD23708B}">
      <dsp:nvSpPr>
        <dsp:cNvPr id="0" name=""/>
        <dsp:cNvSpPr/>
      </dsp:nvSpPr>
      <dsp:spPr>
        <a:xfrm>
          <a:off x="4260102" y="1001174"/>
          <a:ext cx="0" cy="216470"/>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3043" y="947056"/>
          <a:ext cx="54117" cy="54117"/>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5"/>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516074" y="1165718"/>
        <a:ext cx="1490105" cy="231248"/>
      </dsp:txXfrm>
    </dsp:sp>
    <dsp:sp modelId="{5A1B764B-0DC5-47CD-BDEA-9E67799496EC}">
      <dsp:nvSpPr>
        <dsp:cNvPr id="0" name=""/>
        <dsp:cNvSpPr/>
      </dsp:nvSpPr>
      <dsp:spPr>
        <a:xfrm>
          <a:off x="618664" y="3157"/>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級と</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級の間</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※1</a:t>
          </a:r>
          <a:r>
            <a:rPr lang="ja-JP" altLang="en-US" sz="1100" kern="1200" dirty="0">
              <a:solidFill>
                <a:srgbClr val="FF0000"/>
              </a:solidFill>
              <a:latin typeface="Meiryo UI" panose="020B0604030504040204" pitchFamily="50" charset="-128"/>
              <a:ea typeface="Meiryo UI" panose="020B0604030504040204" pitchFamily="50" charset="-128"/>
            </a:rPr>
            <a:t>月試験での合格が目安</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618664" y="3157"/>
        <a:ext cx="2504358" cy="896940"/>
      </dsp:txXfrm>
    </dsp:sp>
    <dsp:sp modelId="{122B38A3-0442-4747-820C-1F37877E2B0E}">
      <dsp:nvSpPr>
        <dsp:cNvPr id="0" name=""/>
        <dsp:cNvSpPr/>
      </dsp:nvSpPr>
      <dsp:spPr>
        <a:xfrm flipH="1">
          <a:off x="1545876" y="926781"/>
          <a:ext cx="425706" cy="27409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966167"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2</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5"/>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8"/>
        <a:ext cx="1490105"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英検２級 合格</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（全級から</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大学受験を考えると</a:t>
          </a:r>
          <a:r>
            <a:rPr lang="en-US" altLang="ja-JP" sz="1100" kern="1200" dirty="0">
              <a:solidFill>
                <a:srgbClr val="FF0000"/>
              </a:solidFill>
              <a:latin typeface="Meiryo UI" panose="020B0604030504040204" pitchFamily="50" charset="-128"/>
              <a:ea typeface="Meiryo UI" panose="020B0604030504040204" pitchFamily="50" charset="-128"/>
            </a:rPr>
            <a:t>6</a:t>
          </a:r>
          <a:r>
            <a:rPr lang="ja-JP" altLang="en-US" sz="1100" kern="1200" dirty="0">
              <a:solidFill>
                <a:srgbClr val="FF0000"/>
              </a:solidFill>
              <a:latin typeface="Meiryo UI" panose="020B0604030504040204" pitchFamily="50" charset="-128"/>
              <a:ea typeface="Meiryo UI" panose="020B0604030504040204" pitchFamily="50" charset="-128"/>
            </a:rPr>
            <a:t>月合格が望ましい</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632933"/>
          <a:ext cx="256268" cy="129681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現在</a:t>
          </a:r>
          <a:endParaRPr lang="ja" sz="1100" kern="1200" dirty="0">
            <a:latin typeface="Meiryo UI" panose="020B0604030504040204" pitchFamily="50" charset="-128"/>
            <a:ea typeface="Meiryo UI" panose="020B0604030504040204" pitchFamily="50" charset="-128"/>
          </a:endParaRPr>
        </a:p>
      </dsp:txBody>
      <dsp:txXfrm rot="5400000">
        <a:off x="618973" y="1165717"/>
        <a:ext cx="1284307"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rtlCol="0" anchor="b" anchorCtr="1">
          <a:noAutofit/>
        </a:bodyPr>
        <a:lstStyle/>
        <a:p>
          <a:pPr marL="0" lvl="0" indent="0" algn="l" defTabSz="533400" rtl="0">
            <a:lnSpc>
              <a:spcPts val="800"/>
            </a:lnSpc>
            <a:spcBef>
              <a:spcPct val="0"/>
            </a:spcBef>
            <a:spcAft>
              <a:spcPct val="35000"/>
            </a:spcAft>
            <a:buNone/>
          </a:pPr>
          <a:r>
            <a:rPr lang="ja-JP" altLang="en-US" sz="1200" b="1" kern="1200" dirty="0">
              <a:latin typeface="Meiryo UI" panose="020B0604030504040204" pitchFamily="50" charset="-128"/>
              <a:ea typeface="Meiryo UI" panose="020B0604030504040204" pitchFamily="50" charset="-128"/>
            </a:rPr>
            <a:t>ご自身の学年：</a:t>
          </a:r>
          <a:endParaRPr lang="en-US" altLang="ja-JP" sz="1200" b="1"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u="sng" kern="1200" dirty="0">
              <a:latin typeface="Meiryo UI" panose="020B0604030504040204" pitchFamily="50" charset="-128"/>
              <a:ea typeface="Meiryo UI" panose="020B0604030504040204" pitchFamily="50" charset="-128"/>
            </a:rPr>
            <a:t>　　　　　　　</a:t>
          </a:r>
          <a:endParaRPr lang="en-US" altLang="ja-JP" sz="1200" b="1" u="sng"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kern="1200" dirty="0">
              <a:solidFill>
                <a:srgbClr val="FF0000"/>
              </a:solidFill>
              <a:latin typeface="Meiryo UI" panose="020B0604030504040204" pitchFamily="50" charset="-128"/>
              <a:ea typeface="Meiryo UI" panose="020B0604030504040204" pitchFamily="50" charset="-128"/>
            </a:rPr>
            <a:t>ご自身の英検取得級：</a:t>
          </a:r>
          <a:endParaRPr lang="ja" sz="1200" b="1"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38576"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921770" y="1153208"/>
          <a:ext cx="1260859"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1921770" y="1153208"/>
        <a:ext cx="1260859"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現行通りで行われる最後の試験</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41191"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223163"/>
          <a:ext cx="256268" cy="211635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　　　　年生）</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3201923" y="1165718"/>
        <a:ext cx="2103848" cy="231248"/>
      </dsp:txXfrm>
    </dsp:sp>
    <dsp:sp modelId="{B4723E2A-4FF1-452A-BD25-8EC364F15A6F}">
      <dsp:nvSpPr>
        <dsp:cNvPr id="0" name=""/>
        <dsp:cNvSpPr/>
      </dsp:nvSpPr>
      <dsp:spPr>
        <a:xfrm>
          <a:off x="3007923" y="9328"/>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新形式スタート</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難易度が上がり合格しずらくなる</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latin typeface="Meiryo UI" panose="020B0604030504040204" pitchFamily="50" charset="-128"/>
              <a:ea typeface="Meiryo UI" panose="020B0604030504040204" pitchFamily="50" charset="-128"/>
            </a:rPr>
            <a:t>※</a:t>
          </a:r>
          <a:r>
            <a:rPr lang="ja-JP" altLang="en-US" sz="1100" b="1" kern="1200" dirty="0">
              <a:latin typeface="Meiryo UI" panose="020B0604030504040204" pitchFamily="50" charset="-128"/>
              <a:ea typeface="Meiryo UI" panose="020B0604030504040204" pitchFamily="50" charset="-128"/>
            </a:rPr>
            <a:t>総合力の底上げ・新形式対応が鍵</a:t>
          </a:r>
          <a:endParaRPr lang="ja" sz="1100" b="1" kern="1200" dirty="0">
            <a:latin typeface="Meiryo UI" panose="020B0604030504040204" pitchFamily="50" charset="-128"/>
            <a:ea typeface="Meiryo UI" panose="020B0604030504040204" pitchFamily="50" charset="-128"/>
          </a:endParaRPr>
        </a:p>
      </dsp:txBody>
      <dsp:txXfrm>
        <a:off x="3007923" y="9328"/>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43807"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228730"/>
          <a:ext cx="256268" cy="2105224"/>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2025</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　　　　年生）</a:t>
          </a:r>
          <a:endParaRPr lang="ja" sz="1100" kern="1200" dirty="0">
            <a:latin typeface="Meiryo UI" panose="020B0604030504040204" pitchFamily="50" charset="-128"/>
            <a:ea typeface="Meiryo UI" panose="020B0604030504040204" pitchFamily="50" charset="-128"/>
          </a:endParaRPr>
        </a:p>
      </dsp:txBody>
      <dsp:txXfrm rot="5400000">
        <a:off x="214769" y="1165718"/>
        <a:ext cx="2092714" cy="231248"/>
      </dsp:txXfrm>
    </dsp:sp>
    <dsp:sp modelId="{5A1B764B-0DC5-47CD-BDEA-9E67799496EC}">
      <dsp:nvSpPr>
        <dsp:cNvPr id="0" name=""/>
        <dsp:cNvSpPr/>
      </dsp:nvSpPr>
      <dsp:spPr>
        <a:xfrm>
          <a:off x="613806" y="9328"/>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新級の増設（準</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級と</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級の間）</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※2024</a:t>
          </a:r>
          <a:r>
            <a:rPr lang="ja-JP" altLang="en-US" sz="1100" b="1" kern="1200" dirty="0">
              <a:solidFill>
                <a:srgbClr val="FF0000"/>
              </a:solidFill>
              <a:latin typeface="Meiryo UI" panose="020B0604030504040204" pitchFamily="50" charset="-128"/>
              <a:ea typeface="Meiryo UI" panose="020B0604030504040204" pitchFamily="50" charset="-128"/>
            </a:rPr>
            <a:t>年までに</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級を取っておかなければ</a:t>
          </a:r>
          <a:endParaRPr lang="en-US" altLang="ja-JP" sz="1100" b="1"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級の前に別の級を受けることに</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613806" y="9328"/>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324005" y="1158193"/>
          <a:ext cx="1331993" cy="251999"/>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rtlCol="0" anchor="ctr" anchorCtr="1">
          <a:noAutofit/>
        </a:bodyPr>
        <a:lstStyle/>
        <a:p>
          <a:pPr marL="0" lvl="0" indent="0" algn="ctr" defTabSz="355600" rtl="0">
            <a:lnSpc>
              <a:spcPct val="90000"/>
            </a:lnSpc>
            <a:spcBef>
              <a:spcPct val="0"/>
            </a:spcBef>
            <a:spcAft>
              <a:spcPct val="35000"/>
            </a:spcAft>
            <a:buNone/>
          </a:pPr>
          <a:r>
            <a:rPr lang="en-US" altLang="ja-JP" sz="800" kern="1200" dirty="0">
              <a:latin typeface="Meiryo UI" panose="020B0604030504040204" pitchFamily="50" charset="-128"/>
              <a:ea typeface="Meiryo UI" panose="020B0604030504040204" pitchFamily="50" charset="-128"/>
            </a:rPr>
            <a:t>2026</a:t>
          </a:r>
          <a:r>
            <a:rPr lang="ja-JP" altLang="en-US" sz="800" kern="1200" dirty="0">
              <a:latin typeface="Meiryo UI" panose="020B0604030504040204" pitchFamily="50" charset="-128"/>
              <a:ea typeface="Meiryo UI" panose="020B0604030504040204" pitchFamily="50" charset="-128"/>
            </a:rPr>
            <a:t>年度</a:t>
          </a:r>
          <a:r>
            <a:rPr lang="ja-JP" altLang="en-US" sz="800" b="1" kern="1200" dirty="0">
              <a:solidFill>
                <a:srgbClr val="FF0000"/>
              </a:solidFill>
              <a:latin typeface="Meiryo UI" panose="020B0604030504040204" pitchFamily="50" charset="-128"/>
              <a:ea typeface="Meiryo UI" panose="020B0604030504040204" pitchFamily="50" charset="-128"/>
            </a:rPr>
            <a:t>（　　　　年生）</a:t>
          </a:r>
          <a:endParaRPr lang="ja" sz="800" kern="1200" dirty="0">
            <a:latin typeface="Meiryo UI" panose="020B0604030504040204" pitchFamily="50" charset="-128"/>
            <a:ea typeface="Meiryo UI" panose="020B0604030504040204" pitchFamily="50" charset="-128"/>
          </a:endParaRPr>
        </a:p>
      </dsp:txBody>
      <dsp:txXfrm>
        <a:off x="2324005" y="1158193"/>
        <a:ext cx="1331993" cy="251999"/>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681656"/>
          <a:ext cx="256268" cy="119937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2027</a:t>
          </a:r>
          <a:r>
            <a:rPr lang="ja-JP" altLang="en-US" sz="1100" kern="1200" dirty="0">
              <a:latin typeface="Meiryo UI" panose="020B0604030504040204" pitchFamily="50" charset="-128"/>
              <a:ea typeface="Meiryo UI" panose="020B0604030504040204" pitchFamily="50" charset="-128"/>
            </a:rPr>
            <a:t>年度</a:t>
          </a:r>
          <a:endParaRPr lang="ja" sz="1100" kern="1200" dirty="0">
            <a:latin typeface="Meiryo UI" panose="020B0604030504040204" pitchFamily="50" charset="-128"/>
            <a:ea typeface="Meiryo UI" panose="020B0604030504040204" pitchFamily="50" charset="-128"/>
          </a:endParaRPr>
        </a:p>
      </dsp:txBody>
      <dsp:txXfrm rot="-5400000">
        <a:off x="3660416" y="1165718"/>
        <a:ext cx="1186862"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en-US" altLang="ja-JP" sz="1100" b="0" kern="1200" dirty="0">
              <a:latin typeface="Meiryo UI" panose="020B0604030504040204" pitchFamily="50" charset="-128"/>
              <a:ea typeface="Meiryo UI" panose="020B0604030504040204" pitchFamily="50" charset="-128"/>
            </a:rPr>
            <a:t>2026</a:t>
          </a:r>
          <a:r>
            <a:rPr lang="ja-JP" altLang="en-US" sz="1100" b="0" kern="1200" dirty="0">
              <a:latin typeface="Meiryo UI" panose="020B0604030504040204" pitchFamily="50" charset="-128"/>
              <a:ea typeface="Meiryo UI" panose="020B0604030504040204" pitchFamily="50" charset="-128"/>
            </a:rPr>
            <a:t>年度以降にも</a:t>
          </a:r>
          <a:endParaRPr lang="en-US" altLang="ja-JP" sz="1100" b="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0" kern="1200" dirty="0">
              <a:latin typeface="Meiryo UI" panose="020B0604030504040204" pitchFamily="50" charset="-128"/>
              <a:ea typeface="Meiryo UI" panose="020B0604030504040204" pitchFamily="50" charset="-128"/>
            </a:rPr>
            <a:t>さらなる変更・難化の可能性あり？</a:t>
          </a:r>
          <a:endParaRPr lang="ja" sz="1100" b="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632933"/>
          <a:ext cx="256268" cy="129681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現在</a:t>
          </a:r>
          <a:endParaRPr lang="ja" sz="1100" kern="1200" dirty="0">
            <a:latin typeface="Meiryo UI" panose="020B0604030504040204" pitchFamily="50" charset="-128"/>
            <a:ea typeface="Meiryo UI" panose="020B0604030504040204" pitchFamily="50" charset="-128"/>
          </a:endParaRPr>
        </a:p>
      </dsp:txBody>
      <dsp:txXfrm rot="5400000">
        <a:off x="618973" y="1165717"/>
        <a:ext cx="1284307"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rtlCol="0" anchor="b" anchorCtr="1">
          <a:noAutofit/>
        </a:bodyPr>
        <a:lstStyle/>
        <a:p>
          <a:pPr marL="0" lvl="0" indent="0" algn="l" defTabSz="533400" rtl="0">
            <a:lnSpc>
              <a:spcPts val="800"/>
            </a:lnSpc>
            <a:spcBef>
              <a:spcPct val="0"/>
            </a:spcBef>
            <a:spcAft>
              <a:spcPct val="35000"/>
            </a:spcAft>
            <a:buNone/>
          </a:pPr>
          <a:r>
            <a:rPr lang="ja-JP" altLang="en-US" sz="1200" b="1" kern="1200" dirty="0">
              <a:latin typeface="Meiryo UI" panose="020B0604030504040204" pitchFamily="50" charset="-128"/>
              <a:ea typeface="Meiryo UI" panose="020B0604030504040204" pitchFamily="50" charset="-128"/>
            </a:rPr>
            <a:t>ご自身の学年：中学</a:t>
          </a:r>
          <a:r>
            <a:rPr lang="en-US" altLang="ja-JP" sz="1200" b="1" kern="1200" dirty="0">
              <a:latin typeface="Meiryo UI" panose="020B0604030504040204" pitchFamily="50" charset="-128"/>
              <a:ea typeface="Meiryo UI" panose="020B0604030504040204" pitchFamily="50" charset="-128"/>
            </a:rPr>
            <a:t>3</a:t>
          </a:r>
          <a:r>
            <a:rPr lang="ja-JP" altLang="en-US" sz="1200" b="1" kern="1200" dirty="0">
              <a:latin typeface="Meiryo UI" panose="020B0604030504040204" pitchFamily="50" charset="-128"/>
              <a:ea typeface="Meiryo UI" panose="020B0604030504040204" pitchFamily="50" charset="-128"/>
            </a:rPr>
            <a:t>年</a:t>
          </a:r>
          <a:endParaRPr lang="en-US" altLang="ja-JP" sz="1200" b="1"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u="sng" kern="1200" dirty="0">
              <a:latin typeface="Meiryo UI" panose="020B0604030504040204" pitchFamily="50" charset="-128"/>
              <a:ea typeface="Meiryo UI" panose="020B0604030504040204" pitchFamily="50" charset="-128"/>
            </a:rPr>
            <a:t>　　　　　　　</a:t>
          </a:r>
          <a:endParaRPr lang="en-US" altLang="ja-JP" sz="1200" b="1" u="sng"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kern="1200" dirty="0">
              <a:solidFill>
                <a:srgbClr val="FF0000"/>
              </a:solidFill>
              <a:latin typeface="Meiryo UI" panose="020B0604030504040204" pitchFamily="50" charset="-128"/>
              <a:ea typeface="Meiryo UI" panose="020B0604030504040204" pitchFamily="50" charset="-128"/>
            </a:rPr>
            <a:t>ご自身の英検取得級：準</a:t>
          </a:r>
          <a:r>
            <a:rPr lang="en-US" altLang="ja-JP" sz="1200" b="1" kern="1200" dirty="0">
              <a:solidFill>
                <a:srgbClr val="FF0000"/>
              </a:solidFill>
              <a:latin typeface="Meiryo UI" panose="020B0604030504040204" pitchFamily="50" charset="-128"/>
              <a:ea typeface="Meiryo UI" panose="020B0604030504040204" pitchFamily="50" charset="-128"/>
            </a:rPr>
            <a:t>2</a:t>
          </a:r>
          <a:r>
            <a:rPr lang="ja-JP" altLang="en-US" sz="1200" b="1" kern="1200" dirty="0">
              <a:solidFill>
                <a:srgbClr val="FF0000"/>
              </a:solidFill>
              <a:latin typeface="Meiryo UI" panose="020B0604030504040204" pitchFamily="50" charset="-128"/>
              <a:ea typeface="Meiryo UI" panose="020B0604030504040204" pitchFamily="50" charset="-128"/>
            </a:rPr>
            <a:t>級</a:t>
          </a:r>
          <a:endParaRPr lang="ja" sz="1200" b="1"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38576"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921770" y="1153208"/>
          <a:ext cx="1260859"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1921770" y="1153208"/>
        <a:ext cx="1260859"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現行通りで行われる最後の試験</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41191"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223163"/>
          <a:ext cx="256268" cy="211635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1</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3201923" y="1165718"/>
        <a:ext cx="2103848" cy="231248"/>
      </dsp:txXfrm>
    </dsp:sp>
    <dsp:sp modelId="{B4723E2A-4FF1-452A-BD25-8EC364F15A6F}">
      <dsp:nvSpPr>
        <dsp:cNvPr id="0" name=""/>
        <dsp:cNvSpPr/>
      </dsp:nvSpPr>
      <dsp:spPr>
        <a:xfrm>
          <a:off x="3007923" y="9328"/>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新形式スタート</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難易度が上がり合格しずらくなる</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latin typeface="Meiryo UI" panose="020B0604030504040204" pitchFamily="50" charset="-128"/>
              <a:ea typeface="Meiryo UI" panose="020B0604030504040204" pitchFamily="50" charset="-128"/>
            </a:rPr>
            <a:t>※</a:t>
          </a:r>
          <a:r>
            <a:rPr lang="ja-JP" altLang="en-US" sz="1100" b="1" kern="1200" dirty="0">
              <a:latin typeface="Meiryo UI" panose="020B0604030504040204" pitchFamily="50" charset="-128"/>
              <a:ea typeface="Meiryo UI" panose="020B0604030504040204" pitchFamily="50" charset="-128"/>
            </a:rPr>
            <a:t>総合力の底上げ・新形式対応が鍵</a:t>
          </a:r>
          <a:endParaRPr lang="ja" sz="1100" b="1" kern="1200" dirty="0">
            <a:latin typeface="Meiryo UI" panose="020B0604030504040204" pitchFamily="50" charset="-128"/>
            <a:ea typeface="Meiryo UI" panose="020B0604030504040204" pitchFamily="50" charset="-128"/>
          </a:endParaRPr>
        </a:p>
      </dsp:txBody>
      <dsp:txXfrm>
        <a:off x="3007923" y="9328"/>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43807"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228730"/>
          <a:ext cx="256268" cy="2105224"/>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2025</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214769" y="1165718"/>
        <a:ext cx="2092714" cy="231248"/>
      </dsp:txXfrm>
    </dsp:sp>
    <dsp:sp modelId="{5A1B764B-0DC5-47CD-BDEA-9E67799496EC}">
      <dsp:nvSpPr>
        <dsp:cNvPr id="0" name=""/>
        <dsp:cNvSpPr/>
      </dsp:nvSpPr>
      <dsp:spPr>
        <a:xfrm>
          <a:off x="613806" y="9328"/>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新級の増設（準</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級と</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級の間）</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※2024</a:t>
          </a:r>
          <a:r>
            <a:rPr lang="ja-JP" altLang="en-US" sz="1100" b="1" kern="1200" dirty="0">
              <a:solidFill>
                <a:srgbClr val="FF0000"/>
              </a:solidFill>
              <a:latin typeface="Meiryo UI" panose="020B0604030504040204" pitchFamily="50" charset="-128"/>
              <a:ea typeface="Meiryo UI" panose="020B0604030504040204" pitchFamily="50" charset="-128"/>
            </a:rPr>
            <a:t>年までに</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級を取っておかなければ</a:t>
          </a:r>
          <a:endParaRPr lang="en-US" altLang="ja-JP" sz="1100" b="1"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級の前に別の級を受けることに</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613806" y="9328"/>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324005" y="1158193"/>
          <a:ext cx="1331993" cy="251999"/>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2026</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3</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2324005" y="1158193"/>
        <a:ext cx="1331993" cy="251999"/>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681656"/>
          <a:ext cx="256268" cy="119937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2027</a:t>
          </a:r>
          <a:r>
            <a:rPr lang="ja-JP" altLang="en-US" sz="1100" kern="1200" dirty="0">
              <a:latin typeface="Meiryo UI" panose="020B0604030504040204" pitchFamily="50" charset="-128"/>
              <a:ea typeface="Meiryo UI" panose="020B0604030504040204" pitchFamily="50" charset="-128"/>
            </a:rPr>
            <a:t>年度</a:t>
          </a:r>
          <a:endParaRPr lang="ja" sz="1100" kern="1200" dirty="0">
            <a:latin typeface="Meiryo UI" panose="020B0604030504040204" pitchFamily="50" charset="-128"/>
            <a:ea typeface="Meiryo UI" panose="020B0604030504040204" pitchFamily="50" charset="-128"/>
          </a:endParaRPr>
        </a:p>
      </dsp:txBody>
      <dsp:txXfrm rot="-5400000">
        <a:off x="3660416" y="1165718"/>
        <a:ext cx="1186862"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en-US" altLang="ja-JP" sz="1100" b="0" kern="1200" dirty="0">
              <a:latin typeface="Meiryo UI" panose="020B0604030504040204" pitchFamily="50" charset="-128"/>
              <a:ea typeface="Meiryo UI" panose="020B0604030504040204" pitchFamily="50" charset="-128"/>
            </a:rPr>
            <a:t>2026</a:t>
          </a:r>
          <a:r>
            <a:rPr lang="ja-JP" altLang="en-US" sz="1100" b="0" kern="1200" dirty="0">
              <a:latin typeface="Meiryo UI" panose="020B0604030504040204" pitchFamily="50" charset="-128"/>
              <a:ea typeface="Meiryo UI" panose="020B0604030504040204" pitchFamily="50" charset="-128"/>
            </a:rPr>
            <a:t>年度以降にも</a:t>
          </a:r>
          <a:endParaRPr lang="en-US" altLang="ja-JP" sz="1100" b="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0" kern="1200" dirty="0">
              <a:latin typeface="Meiryo UI" panose="020B0604030504040204" pitchFamily="50" charset="-128"/>
              <a:ea typeface="Meiryo UI" panose="020B0604030504040204" pitchFamily="50" charset="-128"/>
            </a:rPr>
            <a:t>さらなる変更・難化の可能性あり？</a:t>
          </a:r>
          <a:endParaRPr lang="ja" sz="1100" b="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n-US"/>
          </a:p>
        </p:txBody>
      </p:sp>
      <p:sp>
        <p:nvSpPr>
          <p:cNvPr id="3" name="日付プレースホルダー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pPr rtl="0"/>
            <a:fld id="{2C644A8E-4737-47EC-8F63-A04FC3F60BBC}" type="datetime1">
              <a:rPr lang="ja-JP" altLang="en-US" smtClean="0"/>
              <a:t>2023/11/25</a:t>
            </a:fld>
            <a:endParaRPr lang="en-US" dirty="0"/>
          </a:p>
        </p:txBody>
      </p:sp>
      <p:sp>
        <p:nvSpPr>
          <p:cNvPr id="4" name="フッター プレースホルダー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n-US"/>
          </a:p>
        </p:txBody>
      </p:sp>
      <p:sp>
        <p:nvSpPr>
          <p:cNvPr id="5" name="スライド番号プレースホルダー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pPr rtl="0"/>
            <a:fld id="{B7D2CD12-2EA1-4D01-B4E3-887F9CBA179F}" type="datetime1">
              <a:rPr lang="ja-JP" altLang="en-US" smtClean="0"/>
              <a:t>2023/11/25</a:t>
            </a:fld>
            <a:endParaRPr 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pPr rtl="0"/>
            <a:endParaRPr 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rtl="0"/>
            <a:r>
              <a:rPr lang="ja"/>
              <a:t>マスター テキストの書式設定</a:t>
            </a:r>
            <a:endParaRPr lang="en-US"/>
          </a:p>
          <a:p>
            <a:pPr lvl="1" rtl="0"/>
            <a:r>
              <a:rPr lang="ja"/>
              <a:t>第 2 レベル</a:t>
            </a:r>
          </a:p>
          <a:p>
            <a:pPr lvl="2" rtl="0"/>
            <a:r>
              <a:rPr lang="ja"/>
              <a:t>第 3 レベル</a:t>
            </a:r>
          </a:p>
          <a:p>
            <a:pPr lvl="3" rtl="0"/>
            <a:r>
              <a:rPr lang="ja"/>
              <a:t>第 4 レベル</a:t>
            </a:r>
          </a:p>
          <a:p>
            <a:pPr lvl="4" rtl="0"/>
            <a:r>
              <a:rPr lang="ja"/>
              <a:t>第 5 レベル</a:t>
            </a:r>
            <a:endParaRPr lang="en-US"/>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ja-JP" altLang="en-US"/>
              <a:t>マスター タイトルの書式設定</a:t>
            </a:r>
            <a:endParaRPr lang="en-US" dirty="0"/>
          </a:p>
        </p:txBody>
      </p:sp>
      <p:sp>
        <p:nvSpPr>
          <p:cNvPr id="3" name="サブタイトル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a:t>マスター サブタイトルの書式設定</a:t>
            </a:r>
            <a:endParaRPr lang="en-US"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83DCDF92-A159-46CD-AE7F-AE913F8A0C03}" type="datetime1">
              <a:rPr lang="ja-JP" altLang="en-US" smtClean="0"/>
              <a:t>2023/11/25</a:t>
            </a:fld>
            <a:endParaRPr lang="en-US"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9" name="タイトル 1"/>
          <p:cNvSpPr>
            <a:spLocks noGrp="1"/>
          </p:cNvSpPr>
          <p:nvPr>
            <p:ph type="title"/>
          </p:nvPr>
        </p:nvSpPr>
        <p:spPr>
          <a:xfrm>
            <a:off x="581192" y="702156"/>
            <a:ext cx="11029616" cy="1013800"/>
          </a:xfrm>
        </p:spPr>
        <p:txBody>
          <a:bodyPr rtlCol="0"/>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日付プレースホルダー 3"/>
          <p:cNvSpPr>
            <a:spLocks noGrp="1"/>
          </p:cNvSpPr>
          <p:nvPr>
            <p:ph type="dt" sz="half" idx="10"/>
          </p:nvPr>
        </p:nvSpPr>
        <p:spPr/>
        <p:txBody>
          <a:bodyPr rtlCol="0"/>
          <a:lstStyle/>
          <a:p>
            <a:pPr rtl="0"/>
            <a:fld id="{63A43473-F0CF-4097-9FA0-5C73431C12E8}" type="datetime1">
              <a:rPr lang="ja-JP" altLang="en-US" smtClean="0"/>
              <a:t>2023/11/25</a:t>
            </a:fld>
            <a:endParaRPr lang="en-US" dirty="0"/>
          </a:p>
        </p:txBody>
      </p:sp>
      <p:sp>
        <p:nvSpPr>
          <p:cNvPr id="5" name="フッター プレースホルダー 4"/>
          <p:cNvSpPr>
            <a:spLocks noGrp="1"/>
          </p:cNvSpPr>
          <p:nvPr>
            <p:ph type="ftr" sz="quarter" idx="11"/>
          </p:nvPr>
        </p:nvSpPr>
        <p:spPr/>
        <p:txBody>
          <a:bodyPr rtlCol="0"/>
          <a:lstStyle/>
          <a:p>
            <a:pPr rtl="0"/>
            <a:endParaRPr lang="en-US" dirty="0"/>
          </a:p>
        </p:txBody>
      </p:sp>
      <p:sp>
        <p:nvSpPr>
          <p:cNvPr id="6" name="スライド番号プレースホルダー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テキスト">
    <p:spTree>
      <p:nvGrpSpPr>
        <p:cNvPr id="1" name=""/>
        <p:cNvGrpSpPr/>
        <p:nvPr/>
      </p:nvGrpSpPr>
      <p:grpSpPr>
        <a:xfrm>
          <a:off x="0" y="0"/>
          <a:ext cx="0" cy="0"/>
          <a:chOff x="0" y="0"/>
          <a:chExt cx="0" cy="0"/>
        </a:xfrm>
      </p:grpSpPr>
      <p:sp>
        <p:nvSpPr>
          <p:cNvPr id="7" name="長方形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縦書きタイトル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a:xfrm>
            <a:off x="774923" y="863600"/>
            <a:ext cx="7161625" cy="4807326"/>
          </a:xfrm>
        </p:spPr>
        <p:txBody>
          <a:bodyPr vert="eaVert" rtlCol="0" anchor="t"/>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長方形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長方形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日付プレースホルダー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2D9E36F4-56C9-497D-985A-4547EE80C7E5}" type="datetime1">
              <a:rPr lang="ja-JP" altLang="en-US" smtClean="0"/>
              <a:t>2023/11/25</a:t>
            </a:fld>
            <a:endParaRPr lang="en-US" dirty="0"/>
          </a:p>
        </p:txBody>
      </p:sp>
      <p:sp>
        <p:nvSpPr>
          <p:cNvPr id="12" name="フッター プレースホルダー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スライド番号プレースホルダー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2" y="702156"/>
            <a:ext cx="11029616" cy="1188720"/>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581192" y="2340864"/>
            <a:ext cx="11029615" cy="3634486"/>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3FE9C3F6-23B1-4AC7-8654-56B71A245609}" type="datetime1">
              <a:rPr lang="ja-JP" altLang="en-US" smtClean="0"/>
              <a:t>2023/11/25</a:t>
            </a:fld>
            <a:endParaRPr lang="en-US"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48EED29A-E673-4AAF-8414-A0538097D4FB}" type="datetime1">
              <a:rPr lang="ja-JP" altLang="en-US" smtClean="0"/>
              <a:t>2023/11/25</a:t>
            </a:fld>
            <a:endParaRPr lang="en-US"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729658"/>
            <a:ext cx="11029616" cy="988332"/>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sz="half" idx="1"/>
          </p:nvPr>
        </p:nvSpPr>
        <p:spPr>
          <a:xfrm>
            <a:off x="581193" y="2228003"/>
            <a:ext cx="5194767" cy="3633047"/>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コンテンツ プレースホルダー 3"/>
          <p:cNvSpPr>
            <a:spLocks noGrp="1"/>
          </p:cNvSpPr>
          <p:nvPr>
            <p:ph sz="half" idx="2"/>
          </p:nvPr>
        </p:nvSpPr>
        <p:spPr>
          <a:xfrm>
            <a:off x="6416039" y="2228003"/>
            <a:ext cx="5194769" cy="3633047"/>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日付プレースホルダー 4"/>
          <p:cNvSpPr>
            <a:spLocks noGrp="1"/>
          </p:cNvSpPr>
          <p:nvPr>
            <p:ph type="dt" sz="half" idx="10"/>
          </p:nvPr>
        </p:nvSpPr>
        <p:spPr/>
        <p:txBody>
          <a:bodyPr rtlCol="0"/>
          <a:lstStyle/>
          <a:p>
            <a:pPr rtl="0"/>
            <a:fld id="{D2AF9471-7E3C-43CD-B2AE-E0996B6FCF28}" type="datetime1">
              <a:rPr lang="ja-JP" altLang="en-US" smtClean="0"/>
              <a:t>2023/11/25</a:t>
            </a:fld>
            <a:endParaRPr lang="en-US" dirty="0"/>
          </a:p>
        </p:txBody>
      </p:sp>
      <p:sp>
        <p:nvSpPr>
          <p:cNvPr id="6" name="フッター プレースホルダー 5"/>
          <p:cNvSpPr>
            <a:spLocks noGrp="1"/>
          </p:cNvSpPr>
          <p:nvPr>
            <p:ph type="ftr" sz="quarter" idx="11"/>
          </p:nvPr>
        </p:nvSpPr>
        <p:spPr/>
        <p:txBody>
          <a:bodyPr rtlCol="0"/>
          <a:lstStyle/>
          <a:p>
            <a:pPr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81193" y="729658"/>
            <a:ext cx="11029616" cy="988332"/>
          </a:xfrm>
        </p:spPr>
        <p:txBody>
          <a:bodyPr rtlCol="0"/>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581194" y="2926052"/>
            <a:ext cx="5194766" cy="2934999"/>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テキスト プレースホルダー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a:t>マスター テキストの書式設定</a:t>
            </a:r>
          </a:p>
        </p:txBody>
      </p:sp>
      <p:sp>
        <p:nvSpPr>
          <p:cNvPr id="6" name="コンテンツ プレースホルダー 5"/>
          <p:cNvSpPr>
            <a:spLocks noGrp="1"/>
          </p:cNvSpPr>
          <p:nvPr>
            <p:ph sz="quarter" idx="4"/>
          </p:nvPr>
        </p:nvSpPr>
        <p:spPr>
          <a:xfrm>
            <a:off x="6416037" y="2926052"/>
            <a:ext cx="5194771" cy="2934999"/>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p:cNvSpPr>
            <a:spLocks noGrp="1"/>
          </p:cNvSpPr>
          <p:nvPr>
            <p:ph type="dt" sz="half" idx="10"/>
          </p:nvPr>
        </p:nvSpPr>
        <p:spPr/>
        <p:txBody>
          <a:bodyPr rtlCol="0"/>
          <a:lstStyle/>
          <a:p>
            <a:pPr rtl="0"/>
            <a:fld id="{42EAD7D0-3BCF-438D-AF45-776548880E3E}" type="datetime1">
              <a:rPr lang="ja-JP" altLang="en-US" smtClean="0"/>
              <a:t>2023/11/25</a:t>
            </a:fld>
            <a:endParaRPr lang="en-US" dirty="0"/>
          </a:p>
        </p:txBody>
      </p:sp>
      <p:sp>
        <p:nvSpPr>
          <p:cNvPr id="8" name="フッター プレースホルダー 7"/>
          <p:cNvSpPr>
            <a:spLocks noGrp="1"/>
          </p:cNvSpPr>
          <p:nvPr>
            <p:ph type="ftr" sz="quarter" idx="11"/>
          </p:nvPr>
        </p:nvSpPr>
        <p:spPr/>
        <p:txBody>
          <a:bodyPr rtlCol="0"/>
          <a:lstStyle/>
          <a:p>
            <a:pPr rtl="0"/>
            <a:endParaRPr lang="en-US"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75894" y="729658"/>
            <a:ext cx="11029616" cy="988332"/>
          </a:xfrm>
        </p:spPr>
        <p:txBody>
          <a:bodyPr rtlCol="0"/>
          <a:lstStyle/>
          <a:p>
            <a:pPr rtl="0"/>
            <a:r>
              <a:rPr lang="ja-JP" altLang="en-US"/>
              <a:t>マスター タイトルの書式設定</a:t>
            </a:r>
            <a:endParaRPr lang="en-US" dirty="0"/>
          </a:p>
        </p:txBody>
      </p:sp>
      <p:sp>
        <p:nvSpPr>
          <p:cNvPr id="3" name="日付プレースホルダー 2"/>
          <p:cNvSpPr>
            <a:spLocks noGrp="1"/>
          </p:cNvSpPr>
          <p:nvPr>
            <p:ph type="dt" sz="half" idx="10"/>
          </p:nvPr>
        </p:nvSpPr>
        <p:spPr/>
        <p:txBody>
          <a:bodyPr rtlCol="0"/>
          <a:lstStyle/>
          <a:p>
            <a:pPr rtl="0"/>
            <a:fld id="{095BB670-9BB6-41E9-8402-5ADF041FD5DA}" type="datetime1">
              <a:rPr lang="ja-JP" altLang="en-US" smtClean="0"/>
              <a:t>2023/11/25</a:t>
            </a:fld>
            <a:endParaRPr lang="en-US" dirty="0"/>
          </a:p>
        </p:txBody>
      </p:sp>
      <p:sp>
        <p:nvSpPr>
          <p:cNvPr id="4" name="フッター プレースホルダー 3"/>
          <p:cNvSpPr>
            <a:spLocks noGrp="1"/>
          </p:cNvSpPr>
          <p:nvPr>
            <p:ph type="ftr" sz="quarter" idx="11"/>
          </p:nvPr>
        </p:nvSpPr>
        <p:spPr/>
        <p:txBody>
          <a:bodyPr rtlCol="0"/>
          <a:lstStyle/>
          <a:p>
            <a:pPr rtl="0"/>
            <a:endParaRPr lang="en-US"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B64CBAF2-9AF4-4C61-80A6-A4165AC07DD4}" type="datetime1">
              <a:rPr lang="ja-JP" altLang="en-US" smtClean="0"/>
              <a:t>2023/11/25</a:t>
            </a:fld>
            <a:endParaRPr lang="en-US" dirty="0"/>
          </a:p>
        </p:txBody>
      </p:sp>
      <p:sp>
        <p:nvSpPr>
          <p:cNvPr id="3" name="フッター プレースホルダー 2"/>
          <p:cNvSpPr>
            <a:spLocks noGrp="1"/>
          </p:cNvSpPr>
          <p:nvPr>
            <p:ph type="ftr" sz="quarter" idx="11"/>
          </p:nvPr>
        </p:nvSpPr>
        <p:spPr/>
        <p:txBody>
          <a:bodyPr rtlCol="0"/>
          <a:lstStyle/>
          <a:p>
            <a:pPr rtl="0"/>
            <a:endParaRPr lang="en-US"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テキスト プレースホルダー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15E8BA45-A90A-4071-A13D-6AC57A8D06A3}" type="datetime1">
              <a:rPr lang="ja-JP" altLang="en-US" smtClean="0"/>
              <a:t>2023/11/25</a:t>
            </a:fld>
            <a:endParaRPr lang="en-US"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ja-JP" altLang="en-US"/>
              <a:t>マスター タイトルの書式設定</a:t>
            </a:r>
            <a:endParaRPr lang="en-US" dirty="0"/>
          </a:p>
        </p:txBody>
      </p:sp>
      <p:sp>
        <p:nvSpPr>
          <p:cNvPr id="3" name="図プレースホルダー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a:t>アイコンをクリックして図を追加</a:t>
            </a:r>
            <a:endParaRPr lang="en-US" dirty="0"/>
          </a:p>
        </p:txBody>
      </p:sp>
      <p:sp>
        <p:nvSpPr>
          <p:cNvPr id="4" name="テキスト プレースホルダー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p>
            <a:pPr rtl="0"/>
            <a:fld id="{AC67FAA8-A50A-40C1-B5A1-A17F7AE628E9}" type="datetime1">
              <a:rPr lang="ja-JP" altLang="en-US" smtClean="0"/>
              <a:t>2023/11/25</a:t>
            </a:fld>
            <a:endParaRPr lang="en-US" dirty="0"/>
          </a:p>
        </p:txBody>
      </p:sp>
      <p:sp>
        <p:nvSpPr>
          <p:cNvPr id="6" name="フッター プレースホルダー 5"/>
          <p:cNvSpPr>
            <a:spLocks noGrp="1"/>
          </p:cNvSpPr>
          <p:nvPr>
            <p:ph type="ftr" sz="quarter" idx="11"/>
          </p:nvPr>
        </p:nvSpPr>
        <p:spPr/>
        <p:txBody>
          <a:bodyPr rtlCol="0"/>
          <a:lstStyle/>
          <a:p>
            <a:pPr algn="l"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ja" dirty="0"/>
              <a:t>マスター タイトルの書式設定</a:t>
            </a:r>
            <a:endParaRPr lang="en-US" dirty="0"/>
          </a:p>
        </p:txBody>
      </p:sp>
      <p:sp>
        <p:nvSpPr>
          <p:cNvPr id="3" name="テキスト プレースホルダー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ja" dirty="0"/>
              <a:t>マスター テキストの書式設定</a:t>
            </a:r>
          </a:p>
          <a:p>
            <a:pPr lvl="1" rtl="0"/>
            <a:r>
              <a:rPr lang="ja" dirty="0"/>
              <a:t>第 2 レベル</a:t>
            </a:r>
          </a:p>
          <a:p>
            <a:pPr lvl="2" rtl="0"/>
            <a:r>
              <a:rPr lang="ja" dirty="0"/>
              <a:t>第 3 レベル</a:t>
            </a:r>
          </a:p>
          <a:p>
            <a:pPr lvl="3" rtl="0"/>
            <a:r>
              <a:rPr lang="ja" dirty="0"/>
              <a:t>第 4 レベル</a:t>
            </a:r>
          </a:p>
          <a:p>
            <a:pPr lvl="4" rtl="0"/>
            <a:r>
              <a:rPr lang="ja" dirty="0"/>
              <a:t>第 5 レベル</a:t>
            </a:r>
            <a:endParaRPr lang="en-US" dirty="0"/>
          </a:p>
        </p:txBody>
      </p:sp>
      <p:sp>
        <p:nvSpPr>
          <p:cNvPr id="4" name="日付プレースホルダー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8288BDA2-415F-4853-9C1B-2BDC206538FD}" type="datetime1">
              <a:rPr lang="ja-JP" altLang="en-US" noProof="0" smtClean="0"/>
              <a:t>2023/11/25</a:t>
            </a:fld>
            <a:endParaRPr lang="ja-JP" altLang="en-US" noProof="0" dirty="0"/>
          </a:p>
        </p:txBody>
      </p:sp>
      <p:sp>
        <p:nvSpPr>
          <p:cNvPr id="5" name="フッター プレースホルダー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sp>
        <p:nvSpPr>
          <p:cNvPr id="9" name="長方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kumimoji="1" sz="2800" b="1" kern="1200" cap="all">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長方形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581191" y="951083"/>
            <a:ext cx="10993549" cy="1475013"/>
          </a:xfrm>
        </p:spPr>
        <p:txBody>
          <a:bodyPr rtlCol="0">
            <a:normAutofit/>
          </a:bodyPr>
          <a:lstStyle/>
          <a:p>
            <a:r>
              <a:rPr lang="ja-JP" altLang="en-US" dirty="0">
                <a:solidFill>
                  <a:srgbClr val="FF0000"/>
                </a:solidFill>
              </a:rPr>
              <a:t>「英検新形式」の詳細と対策法</a:t>
            </a:r>
            <a:br>
              <a:rPr lang="en-US" altLang="ja-JP" dirty="0"/>
            </a:br>
            <a:br>
              <a:rPr lang="en-US" altLang="ja-JP" sz="1400" dirty="0"/>
            </a:br>
            <a:r>
              <a:rPr lang="ja-JP" altLang="en-US" sz="1400" dirty="0"/>
              <a:t>　　　　　　　　　　　　　　　　　　　　　　　　　　　　　　　　　　　　　　　　　　　　　　　　　　　　　　　　　　　　　 </a:t>
            </a:r>
            <a:r>
              <a:rPr lang="en-US" altLang="ja-JP" sz="1400" dirty="0"/>
              <a:t>Presented by</a:t>
            </a:r>
            <a:r>
              <a:rPr lang="ja-JP" altLang="en-US" sz="1400" dirty="0"/>
              <a:t>　</a:t>
            </a:r>
            <a:r>
              <a:rPr lang="ja-JP" altLang="en-US" sz="1400" dirty="0">
                <a:latin typeface="HGS明朝B" panose="02020800000000000000" pitchFamily="18" charset="-128"/>
                <a:ea typeface="HGS明朝B" panose="02020800000000000000" pitchFamily="18" charset="-128"/>
              </a:rPr>
              <a:t>熊本ザ・グローバル学院</a:t>
            </a:r>
            <a:endParaRPr lang="ja" sz="1400" dirty="0">
              <a:latin typeface="HGS明朝B" panose="02020800000000000000" pitchFamily="18" charset="-128"/>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1"/>
          </p:nvPr>
        </p:nvSpPr>
        <p:spPr>
          <a:xfrm>
            <a:off x="1459825" y="2963692"/>
            <a:ext cx="9236279" cy="1733184"/>
          </a:xfrm>
        </p:spPr>
        <p:txBody>
          <a:bodyPr rtlCol="0">
            <a:normAutofit/>
          </a:bodyPr>
          <a:lstStyle/>
          <a:p>
            <a:pPr algn="l">
              <a:lnSpc>
                <a:spcPts val="1700"/>
              </a:lnSpc>
            </a:pP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今年「英検協会」より発表された英検の変更</a:t>
            </a:r>
            <a:r>
              <a:rPr lang="ja-JP" altLang="en-US"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により</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、子供たちの将来の進学に多大な影響が及ぶことが明らかになり</a:t>
            </a:r>
            <a:r>
              <a:rPr lang="ja-JP" altLang="en-US"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ました。「知らなかった」では済まない大事な内容にもかかわらず、</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一方でその情報がまだまだ</a:t>
            </a:r>
            <a:r>
              <a:rPr lang="ja-JP" altLang="en-US"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周知</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されていないことから</a:t>
            </a:r>
            <a:r>
              <a:rPr lang="ja-JP" altLang="en-US" kern="100" dirty="0">
                <a:solidFill>
                  <a:schemeClr val="tx1">
                    <a:lumMod val="75000"/>
                    <a:lumOff val="25000"/>
                  </a:schemeClr>
                </a:solidFill>
                <a:latin typeface="游明朝" panose="02020400000000000000" pitchFamily="18" charset="-128"/>
                <a:ea typeface="游明朝" panose="02020400000000000000" pitchFamily="18" charset="-128"/>
                <a:cs typeface="Times New Roman" panose="02020603050405020304" pitchFamily="18" charset="0"/>
              </a:rPr>
              <a:t>、本稿ではまず</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その詳細についてご説明を申し上げます。</a:t>
            </a:r>
            <a:endParaRPr lang="en-US"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1700"/>
              </a:lnSpc>
            </a:pPr>
            <a:endParaRPr lang="en-US"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1700"/>
              </a:lnSpc>
            </a:pP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本資料は</a:t>
            </a: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2023</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11</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日（水）開催の「英検新形式対策セミナー」をもとに編集・再校正をしております。</a:t>
            </a:r>
            <a:r>
              <a:rPr lang="ja-JP" altLang="en-US" sz="1050" kern="100" dirty="0">
                <a:latin typeface="Century" panose="02040604050505020304" pitchFamily="18" charset="0"/>
                <a:ea typeface="游明朝" panose="02020400000000000000" pitchFamily="18" charset="-128"/>
                <a:cs typeface="Times New Roman" panose="02020603050405020304" pitchFamily="18" charset="0"/>
              </a:rPr>
              <a:t>ぜひ公式</a:t>
            </a:r>
            <a:r>
              <a:rPr lang="en-US" altLang="ja-JP" sz="1050" kern="100" dirty="0">
                <a:latin typeface="Century" panose="02040604050505020304" pitchFamily="18" charset="0"/>
                <a:ea typeface="游明朝" panose="02020400000000000000" pitchFamily="18" charset="-128"/>
                <a:cs typeface="Times New Roman" panose="02020603050405020304" pitchFamily="18" charset="0"/>
              </a:rPr>
              <a:t>YouTube</a:t>
            </a:r>
            <a:r>
              <a:rPr lang="ja-JP" altLang="en-US" sz="1050" kern="100" dirty="0">
                <a:latin typeface="Century" panose="02040604050505020304" pitchFamily="18" charset="0"/>
                <a:ea typeface="游明朝" panose="02020400000000000000" pitchFamily="18" charset="-128"/>
                <a:cs typeface="Times New Roman" panose="02020603050405020304" pitchFamily="18" charset="0"/>
              </a:rPr>
              <a:t>チャンネル　「</a:t>
            </a:r>
            <a:r>
              <a:rPr lang="en-US" altLang="ja-JP" sz="1050" kern="100" dirty="0">
                <a:latin typeface="Century" panose="02040604050505020304" pitchFamily="18" charset="0"/>
                <a:ea typeface="游明朝" panose="02020400000000000000" pitchFamily="18" charset="-128"/>
                <a:cs typeface="Times New Roman" panose="02020603050405020304" pitchFamily="18" charset="0"/>
              </a:rPr>
              <a:t>GLOGAKU</a:t>
            </a:r>
            <a:r>
              <a:rPr lang="ja-JP" altLang="en-US" sz="1050" kern="100" dirty="0">
                <a:latin typeface="Century" panose="02040604050505020304" pitchFamily="18" charset="0"/>
                <a:ea typeface="游明朝" panose="02020400000000000000" pitchFamily="18" charset="-128"/>
                <a:cs typeface="Times New Roman" panose="02020603050405020304" pitchFamily="18" charset="0"/>
              </a:rPr>
              <a:t>ちゃんねる」の</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動画と共にご覧ください。</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0" name="長方形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2" name="長方形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長方形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234473"/>
            <a:ext cx="11260667" cy="1157859"/>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8070980" y="774441"/>
            <a:ext cx="3666930" cy="4460032"/>
          </a:xfrm>
        </p:spPr>
        <p:txBody>
          <a:bodyPr>
            <a:normAutofit fontScale="62500" lnSpcReduction="20000"/>
          </a:bodyPr>
          <a:lstStyle/>
          <a:p>
            <a:pPr marL="0" indent="0">
              <a:lnSpc>
                <a:spcPts val="2000"/>
              </a:lnSpc>
              <a:buNone/>
            </a:pPr>
            <a:r>
              <a:rPr lang="en-US" altLang="ja-JP" sz="2200" dirty="0">
                <a:solidFill>
                  <a:srgbClr val="002060"/>
                </a:solidFill>
              </a:rPr>
              <a:t>【</a:t>
            </a:r>
            <a:r>
              <a:rPr lang="ja-JP" altLang="en-US" sz="2200" dirty="0">
                <a:solidFill>
                  <a:srgbClr val="002060"/>
                </a:solidFill>
              </a:rPr>
              <a:t>リニューアルのポイント</a:t>
            </a:r>
            <a:r>
              <a:rPr lang="en-US" altLang="ja-JP" sz="2200" dirty="0">
                <a:solidFill>
                  <a:srgbClr val="002060"/>
                </a:solidFill>
              </a:rPr>
              <a:t>】</a:t>
            </a:r>
          </a:p>
          <a:p>
            <a:pPr marL="0" indent="0">
              <a:lnSpc>
                <a:spcPts val="2000"/>
              </a:lnSpc>
              <a:buNone/>
            </a:pPr>
            <a:r>
              <a:rPr lang="en-US" altLang="ja-JP" sz="1900" b="1" dirty="0">
                <a:solidFill>
                  <a:srgbClr val="FF0000"/>
                </a:solidFill>
              </a:rPr>
              <a:t>※</a:t>
            </a:r>
            <a:r>
              <a:rPr kumimoji="1" lang="en-US" altLang="ja-JP" sz="1900" dirty="0">
                <a:solidFill>
                  <a:srgbClr val="FF0000"/>
                </a:solidFill>
              </a:rPr>
              <a:t>3</a:t>
            </a:r>
            <a:r>
              <a:rPr kumimoji="1" lang="ja-JP" altLang="en-US" sz="1900" dirty="0">
                <a:solidFill>
                  <a:srgbClr val="FF0000"/>
                </a:solidFill>
              </a:rPr>
              <a:t>級以上は全級で</a:t>
            </a:r>
            <a:r>
              <a:rPr kumimoji="1" lang="ja-JP" altLang="en-US" sz="1900" b="1" dirty="0">
                <a:solidFill>
                  <a:srgbClr val="FF0000"/>
                </a:solidFill>
              </a:rPr>
              <a:t>ライティングが</a:t>
            </a:r>
            <a:r>
              <a:rPr kumimoji="1" lang="en-US" altLang="ja-JP" sz="1900" b="1" dirty="0">
                <a:solidFill>
                  <a:srgbClr val="FF0000"/>
                </a:solidFill>
              </a:rPr>
              <a:t>1</a:t>
            </a:r>
            <a:r>
              <a:rPr kumimoji="1" lang="ja-JP" altLang="en-US" sz="1900" b="1" dirty="0">
                <a:solidFill>
                  <a:srgbClr val="FF0000"/>
                </a:solidFill>
              </a:rPr>
              <a:t>題から</a:t>
            </a:r>
            <a:r>
              <a:rPr kumimoji="1" lang="en-US" altLang="ja-JP" sz="1900" b="1" dirty="0">
                <a:solidFill>
                  <a:srgbClr val="FF0000"/>
                </a:solidFill>
              </a:rPr>
              <a:t>2</a:t>
            </a:r>
            <a:r>
              <a:rPr kumimoji="1" lang="ja-JP" altLang="en-US" sz="1900" b="1" dirty="0">
                <a:solidFill>
                  <a:srgbClr val="FF0000"/>
                </a:solidFill>
              </a:rPr>
              <a:t>題に増加</a:t>
            </a:r>
            <a:endParaRPr kumimoji="1" lang="en-US" altLang="ja-JP" sz="1900" b="1" dirty="0">
              <a:solidFill>
                <a:srgbClr val="FF0000"/>
              </a:solidFill>
            </a:endParaRPr>
          </a:p>
          <a:p>
            <a:pPr marL="0" indent="0">
              <a:lnSpc>
                <a:spcPts val="2000"/>
              </a:lnSpc>
              <a:buNone/>
            </a:pPr>
            <a:endParaRPr lang="en-US" altLang="ja-JP" b="1" u="sng" dirty="0"/>
          </a:p>
          <a:p>
            <a:pPr marL="0" indent="0">
              <a:lnSpc>
                <a:spcPts val="2000"/>
              </a:lnSpc>
              <a:buNone/>
            </a:pPr>
            <a:r>
              <a:rPr lang="ja-JP" altLang="en-US" b="1" u="sng" dirty="0"/>
              <a:t>＜英検</a:t>
            </a:r>
            <a:r>
              <a:rPr lang="en-US" altLang="ja-JP" b="1" u="sng" dirty="0"/>
              <a:t>3</a:t>
            </a:r>
            <a:r>
              <a:rPr lang="ja-JP" altLang="en-US" b="1" u="sng" dirty="0"/>
              <a:t>級＞</a:t>
            </a:r>
            <a:endParaRPr lang="en-US" altLang="ja-JP" b="1" u="sng" dirty="0"/>
          </a:p>
          <a:p>
            <a:pPr marL="0" indent="0">
              <a:lnSpc>
                <a:spcPts val="2000"/>
              </a:lnSpc>
              <a:buNone/>
            </a:pPr>
            <a:r>
              <a:rPr lang="ja-JP" altLang="en-US" dirty="0"/>
              <a:t>・</a:t>
            </a:r>
            <a:r>
              <a:rPr lang="en-US" altLang="ja-JP" dirty="0"/>
              <a:t>E</a:t>
            </a:r>
            <a:r>
              <a:rPr lang="ja-JP" altLang="en-US" dirty="0"/>
              <a:t>メール内で聞かれた質問に対する回答文を作る問題が追加</a:t>
            </a:r>
            <a:endParaRPr lang="en-US" altLang="ja-JP" dirty="0"/>
          </a:p>
          <a:p>
            <a:pPr marL="0" indent="0">
              <a:lnSpc>
                <a:spcPts val="2000"/>
              </a:lnSpc>
              <a:buNone/>
            </a:pPr>
            <a:r>
              <a:rPr lang="ja-JP" altLang="en-US" dirty="0"/>
              <a:t>・時間延長（</a:t>
            </a:r>
            <a:r>
              <a:rPr lang="en-US" altLang="ja-JP" dirty="0"/>
              <a:t>50</a:t>
            </a:r>
            <a:r>
              <a:rPr lang="ja-JP" altLang="en-US" dirty="0"/>
              <a:t>→</a:t>
            </a:r>
            <a:r>
              <a:rPr lang="en-US" altLang="ja-JP" dirty="0"/>
              <a:t>65</a:t>
            </a:r>
            <a:r>
              <a:rPr lang="ja-JP" altLang="en-US" dirty="0"/>
              <a:t>分）</a:t>
            </a:r>
            <a:endParaRPr lang="en-US" altLang="ja-JP" dirty="0"/>
          </a:p>
          <a:p>
            <a:pPr marL="0" indent="0">
              <a:lnSpc>
                <a:spcPts val="2000"/>
              </a:lnSpc>
              <a:buNone/>
            </a:pPr>
            <a:endParaRPr lang="en-US" altLang="ja-JP" dirty="0"/>
          </a:p>
          <a:p>
            <a:pPr marL="0" indent="0">
              <a:lnSpc>
                <a:spcPts val="2000"/>
              </a:lnSpc>
              <a:buFont typeface="Wingdings 2" panose="05020102010507070707" pitchFamily="18" charset="2"/>
              <a:buNone/>
            </a:pPr>
            <a:r>
              <a:rPr lang="ja-JP" altLang="en-US" b="1" u="sng" dirty="0"/>
              <a:t>＜英検準</a:t>
            </a:r>
            <a:r>
              <a:rPr lang="en-US" altLang="ja-JP" b="1" u="sng" dirty="0"/>
              <a:t>2</a:t>
            </a:r>
            <a:r>
              <a:rPr lang="ja-JP" altLang="en-US" b="1" u="sng" dirty="0"/>
              <a:t>級＞</a:t>
            </a:r>
            <a:endParaRPr lang="en-US" altLang="ja-JP" b="1" u="sng" dirty="0"/>
          </a:p>
          <a:p>
            <a:pPr marL="0" indent="0">
              <a:lnSpc>
                <a:spcPts val="2000"/>
              </a:lnSpc>
              <a:buFont typeface="Wingdings 2" panose="05020102010507070707" pitchFamily="18" charset="2"/>
              <a:buNone/>
            </a:pPr>
            <a:r>
              <a:rPr lang="ja-JP" altLang="en-US" dirty="0"/>
              <a:t>・</a:t>
            </a:r>
            <a:r>
              <a:rPr lang="en-US" altLang="ja-JP" dirty="0"/>
              <a:t>E</a:t>
            </a:r>
            <a:r>
              <a:rPr lang="ja-JP" altLang="en-US" dirty="0"/>
              <a:t>メール文章に、</a:t>
            </a:r>
            <a:r>
              <a:rPr lang="ja-JP" altLang="en-US" u="sng" dirty="0"/>
              <a:t>与えられた要件を満たしながら</a:t>
            </a:r>
            <a:r>
              <a:rPr lang="ja-JP" altLang="en-US" dirty="0"/>
              <a:t>返信をする問題が追加</a:t>
            </a:r>
            <a:endParaRPr lang="en-US" altLang="ja-JP" dirty="0"/>
          </a:p>
          <a:p>
            <a:pPr marL="0" indent="0">
              <a:lnSpc>
                <a:spcPts val="2000"/>
              </a:lnSpc>
              <a:buFont typeface="Wingdings 2" panose="05020102010507070707" pitchFamily="18" charset="2"/>
              <a:buNone/>
            </a:pPr>
            <a:r>
              <a:rPr lang="ja-JP" altLang="en-US" dirty="0"/>
              <a:t>・時間延長（</a:t>
            </a:r>
            <a:r>
              <a:rPr lang="en-US" altLang="ja-JP" dirty="0"/>
              <a:t>75</a:t>
            </a:r>
            <a:r>
              <a:rPr lang="ja-JP" altLang="en-US" dirty="0"/>
              <a:t>→</a:t>
            </a:r>
            <a:r>
              <a:rPr lang="en-US" altLang="ja-JP" dirty="0"/>
              <a:t>80</a:t>
            </a:r>
            <a:r>
              <a:rPr lang="ja-JP" altLang="en-US" dirty="0"/>
              <a:t>分）</a:t>
            </a:r>
            <a:endParaRPr lang="en-US" altLang="ja-JP" dirty="0"/>
          </a:p>
          <a:p>
            <a:pPr marL="0" indent="0">
              <a:lnSpc>
                <a:spcPts val="2000"/>
              </a:lnSpc>
              <a:buFont typeface="Wingdings 2" panose="05020102010507070707" pitchFamily="18" charset="2"/>
              <a:buNone/>
            </a:pPr>
            <a:r>
              <a:rPr lang="en-US" altLang="ja-JP" dirty="0"/>
              <a:t>※</a:t>
            </a:r>
            <a:r>
              <a:rPr lang="ja-JP" altLang="en-US" dirty="0"/>
              <a:t>ただし</a:t>
            </a:r>
            <a:r>
              <a:rPr lang="en-US" altLang="ja-JP" dirty="0"/>
              <a:t>Reading</a:t>
            </a:r>
            <a:r>
              <a:rPr lang="ja-JP" altLang="en-US" dirty="0"/>
              <a:t>で設問数一部削減</a:t>
            </a:r>
            <a:endParaRPr lang="en-US" altLang="ja-JP" dirty="0"/>
          </a:p>
          <a:p>
            <a:pPr marL="0" indent="0">
              <a:lnSpc>
                <a:spcPts val="2000"/>
              </a:lnSpc>
              <a:buNone/>
            </a:pPr>
            <a:endParaRPr kumimoji="1" lang="ja-JP" altLang="en-US" dirty="0"/>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983" y="659531"/>
            <a:ext cx="7672285" cy="3884477"/>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454090" y="4544008"/>
            <a:ext cx="11134530" cy="2034078"/>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100" b="1" u="sng" dirty="0"/>
              <a:t>＜英検</a:t>
            </a:r>
            <a:r>
              <a:rPr lang="en-US" altLang="ja-JP" sz="1100" b="1" u="sng" dirty="0"/>
              <a:t>2</a:t>
            </a:r>
            <a:r>
              <a:rPr lang="ja-JP" altLang="en-US" sz="1100" b="1" u="sng" dirty="0"/>
              <a:t>級 および 準</a:t>
            </a:r>
            <a:r>
              <a:rPr lang="en-US" altLang="ja-JP" sz="1100" b="1" u="sng" dirty="0"/>
              <a:t>1</a:t>
            </a:r>
            <a:r>
              <a:rPr lang="ja-JP" altLang="en-US" sz="1100" b="1" u="sng" dirty="0"/>
              <a:t>級＞</a:t>
            </a:r>
            <a:endParaRPr lang="en-US" altLang="ja-JP" sz="1100" b="1" u="sng" dirty="0"/>
          </a:p>
          <a:p>
            <a:pPr marL="0" indent="0">
              <a:lnSpc>
                <a:spcPts val="2000"/>
              </a:lnSpc>
              <a:buFont typeface="Wingdings 2" panose="05020102010507070707" pitchFamily="18" charset="2"/>
              <a:buNone/>
            </a:pPr>
            <a:r>
              <a:rPr lang="ja-JP" altLang="en-US" sz="1100" dirty="0"/>
              <a:t>・</a:t>
            </a:r>
            <a:r>
              <a:rPr lang="en-US" altLang="ja-JP" sz="1100" dirty="0"/>
              <a:t>3</a:t>
            </a:r>
            <a:r>
              <a:rPr lang="ja-JP" altLang="en-US" sz="1100" dirty="0"/>
              <a:t>段落程度からなる英文を読解し、内容を理解した上で要約をする</a:t>
            </a:r>
            <a:endParaRPr lang="en-US" altLang="ja-JP" sz="1100" dirty="0"/>
          </a:p>
          <a:p>
            <a:pPr marL="0" indent="0">
              <a:lnSpc>
                <a:spcPts val="2000"/>
              </a:lnSpc>
              <a:buFont typeface="Wingdings 2" panose="05020102010507070707" pitchFamily="18" charset="2"/>
              <a:buNone/>
            </a:pPr>
            <a:r>
              <a:rPr lang="ja-JP" altLang="en-US" sz="1100" dirty="0"/>
              <a:t>・準</a:t>
            </a:r>
            <a:r>
              <a:rPr lang="en-US" altLang="ja-JP" sz="1100" dirty="0"/>
              <a:t>1</a:t>
            </a:r>
            <a:r>
              <a:rPr lang="ja-JP" altLang="en-US" sz="1100" dirty="0"/>
              <a:t>級の指示に明記されているが、出来る限り「自分の言葉で」表現することが求められる。</a:t>
            </a:r>
            <a:r>
              <a:rPr lang="en-US" altLang="ja-JP" sz="1100" dirty="0"/>
              <a:t>2</a:t>
            </a:r>
            <a:r>
              <a:rPr lang="ja-JP" altLang="en-US" sz="1100" dirty="0"/>
              <a:t>級の採点基準も当然共通であると考えるのが自然であり、同義語をはじめとする置き換えに必要な高く柔軟で的確な語彙力・表現力が求められる。</a:t>
            </a:r>
            <a:endParaRPr lang="en-US" altLang="ja-JP" sz="1100" dirty="0"/>
          </a:p>
          <a:p>
            <a:pPr marL="0" indent="0">
              <a:lnSpc>
                <a:spcPts val="2000"/>
              </a:lnSpc>
              <a:buFont typeface="Wingdings 2" panose="05020102010507070707" pitchFamily="18" charset="2"/>
              <a:buNone/>
            </a:pPr>
            <a:r>
              <a:rPr lang="ja-JP" altLang="en-US" sz="1100" dirty="0"/>
              <a:t>・</a:t>
            </a:r>
            <a:r>
              <a:rPr lang="en-US" altLang="ja-JP" sz="1100" dirty="0"/>
              <a:t>Reading</a:t>
            </a:r>
            <a:r>
              <a:rPr lang="ja-JP" altLang="en-US" sz="1100" dirty="0"/>
              <a:t>で設問数一部削減はあるが、試験時間には変更がない（＝時間が足りなくなる人が続出</a:t>
            </a:r>
            <a:r>
              <a:rPr lang="en-US" altLang="ja-JP" sz="1100" dirty="0"/>
              <a:t>⁉</a:t>
            </a:r>
            <a:r>
              <a:rPr lang="ja-JP" altLang="en-US" sz="1100" dirty="0"/>
              <a:t>）</a:t>
            </a:r>
            <a:endParaRPr lang="en-US" altLang="ja-JP" sz="1100" dirty="0"/>
          </a:p>
        </p:txBody>
      </p:sp>
    </p:spTree>
    <p:extLst>
      <p:ext uri="{BB962C8B-B14F-4D97-AF65-F5344CB8AC3E}">
        <p14:creationId xmlns:p14="http://schemas.microsoft.com/office/powerpoint/2010/main" val="206464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344691" y="541174"/>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（例１）英検準</a:t>
            </a:r>
            <a:r>
              <a:rPr lang="en-US" altLang="ja-JP" sz="1800" b="1" u="sng" dirty="0"/>
              <a:t>2</a:t>
            </a:r>
            <a:r>
              <a:rPr lang="ja-JP" altLang="en-US" sz="1800" b="1" u="sng" dirty="0"/>
              <a:t>級の場合</a:t>
            </a:r>
            <a:endParaRPr lang="en-US" altLang="ja-JP" sz="1800" dirty="0"/>
          </a:p>
        </p:txBody>
      </p:sp>
      <p:pic>
        <p:nvPicPr>
          <p:cNvPr id="3" name="図 2">
            <a:extLst>
              <a:ext uri="{FF2B5EF4-FFF2-40B4-BE49-F238E27FC236}">
                <a16:creationId xmlns:a16="http://schemas.microsoft.com/office/drawing/2014/main" id="{BF568F2A-1CFE-A54C-55CD-D10AA32F42A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brightnessContrast contrast="15000"/>
                    </a14:imgEffect>
                  </a14:imgLayer>
                </a14:imgProps>
              </a:ext>
              <a:ext uri="{28A0092B-C50C-407E-A947-70E740481C1C}">
                <a14:useLocalDpi xmlns:a14="http://schemas.microsoft.com/office/drawing/2010/main" val="0"/>
              </a:ext>
            </a:extLst>
          </a:blip>
          <a:srcRect l="4734" r="2336"/>
          <a:stretch/>
        </p:blipFill>
        <p:spPr>
          <a:xfrm>
            <a:off x="251928" y="1148399"/>
            <a:ext cx="4945224" cy="5513653"/>
          </a:xfrm>
          <a:prstGeom prst="rect">
            <a:avLst/>
          </a:prstGeom>
          <a:ln>
            <a:solidFill>
              <a:schemeClr val="accent1">
                <a:shade val="15000"/>
              </a:schemeClr>
            </a:solidFill>
          </a:ln>
        </p:spPr>
      </p:pic>
      <p:sp>
        <p:nvSpPr>
          <p:cNvPr id="4" name="矢印: 右 3">
            <a:extLst>
              <a:ext uri="{FF2B5EF4-FFF2-40B4-BE49-F238E27FC236}">
                <a16:creationId xmlns:a16="http://schemas.microsoft.com/office/drawing/2014/main" id="{784FB8B5-06E2-0AA1-329D-83FA28AFAE4D}"/>
              </a:ext>
            </a:extLst>
          </p:cNvPr>
          <p:cNvSpPr/>
          <p:nvPr/>
        </p:nvSpPr>
        <p:spPr>
          <a:xfrm>
            <a:off x="5703337" y="3336057"/>
            <a:ext cx="685799" cy="5691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78E7C7-15C4-8954-276C-D39A6FBE33E9}"/>
              </a:ext>
            </a:extLst>
          </p:cNvPr>
          <p:cNvSpPr txBox="1"/>
          <p:nvPr/>
        </p:nvSpPr>
        <p:spPr>
          <a:xfrm>
            <a:off x="6895322" y="746443"/>
            <a:ext cx="4793364" cy="2646878"/>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ポイント</a:t>
            </a:r>
            <a:r>
              <a:rPr kumimoji="1" lang="en-US" altLang="ja-JP" sz="1400" dirty="0">
                <a:solidFill>
                  <a:srgbClr val="FF0000"/>
                </a:solidFill>
              </a:rPr>
              <a:t>】</a:t>
            </a:r>
          </a:p>
          <a:p>
            <a:endParaRPr kumimoji="1" lang="en-US" altLang="ja-JP" sz="1400" dirty="0"/>
          </a:p>
          <a:p>
            <a:r>
              <a:rPr kumimoji="1" lang="ja-JP" altLang="en-US" sz="1400" dirty="0"/>
              <a:t>・「この質問に分かりやすく答える」</a:t>
            </a:r>
            <a:endParaRPr kumimoji="1" lang="en-US" altLang="ja-JP" sz="1400" dirty="0"/>
          </a:p>
          <a:p>
            <a:r>
              <a:rPr kumimoji="1" lang="ja-JP" altLang="en-US" sz="1200" dirty="0">
                <a:latin typeface="HGSｺﾞｼｯｸM" panose="020B0600000000000000" pitchFamily="50" charset="-128"/>
                <a:ea typeface="HGSｺﾞｼｯｸM" panose="020B0600000000000000" pitchFamily="50" charset="-128"/>
              </a:rPr>
              <a:t>　</a:t>
            </a:r>
            <a:r>
              <a:rPr kumimoji="1" lang="en-US" altLang="ja-JP" sz="1200" dirty="0">
                <a:latin typeface="Century" panose="02040604050505020304" pitchFamily="18" charset="0"/>
                <a:ea typeface="HGSｺﾞｼｯｸM" panose="020B0600000000000000" pitchFamily="50" charset="-128"/>
              </a:rPr>
              <a:t>“Do you think that robot pets will improve in the future?”</a:t>
            </a: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（ロボットのペットは将来よりよくなるだろうと思いますか？）</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とあるが、その前文に</a:t>
            </a:r>
            <a:r>
              <a:rPr kumimoji="1" lang="en-US" altLang="ja-JP" sz="1200" dirty="0">
                <a:latin typeface="Century" panose="02040604050505020304" pitchFamily="18" charset="0"/>
                <a:ea typeface="HGSｺﾞｼｯｸM" panose="020B0600000000000000" pitchFamily="50" charset="-128"/>
              </a:rPr>
              <a:t>”The battery doesn’t last long.”</a:t>
            </a:r>
            <a:r>
              <a:rPr kumimoji="1" lang="ja-JP" altLang="en-US" sz="1200" dirty="0">
                <a:latin typeface="HGSｺﾞｼｯｸM" panose="020B0600000000000000" pitchFamily="50" charset="-128"/>
                <a:ea typeface="HGSｺﾞｼｯｸM" panose="020B0600000000000000" pitchFamily="50" charset="-128"/>
              </a:rPr>
              <a:t>（電池が</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長くもたない）とあるので、この点について触れながら「わか</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りやすく」答えよという問題。</a:t>
            </a:r>
            <a:endParaRPr kumimoji="1" lang="en-US" altLang="ja-JP" sz="1200" dirty="0">
              <a:latin typeface="HGSｺﾞｼｯｸM" panose="020B0600000000000000" pitchFamily="50" charset="-128"/>
              <a:ea typeface="HGSｺﾞｼｯｸM" panose="020B0600000000000000" pitchFamily="50" charset="-128"/>
            </a:endParaRPr>
          </a:p>
          <a:p>
            <a:endParaRPr kumimoji="1" lang="en-US" altLang="ja-JP" sz="1400" dirty="0"/>
          </a:p>
          <a:p>
            <a:r>
              <a:rPr kumimoji="1" lang="ja-JP" altLang="en-US" sz="1400" dirty="0"/>
              <a:t>・「下線部の特徴を問う具体的な質問を</a:t>
            </a:r>
            <a:r>
              <a:rPr kumimoji="1" lang="en-US" altLang="ja-JP" sz="1400" dirty="0"/>
              <a:t>2</a:t>
            </a:r>
            <a:r>
              <a:rPr kumimoji="1" lang="ja-JP" altLang="en-US" sz="1400" dirty="0"/>
              <a:t>つ」</a:t>
            </a:r>
            <a:endParaRPr kumimoji="1" lang="en-US" altLang="ja-JP" sz="1400" dirty="0"/>
          </a:p>
          <a:p>
            <a:r>
              <a:rPr kumimoji="1" lang="en-US" altLang="ja-JP" sz="1200" dirty="0">
                <a:latin typeface="HGSｺﾞｼｯｸM" panose="020B0600000000000000" pitchFamily="50" charset="-128"/>
                <a:ea typeface="HGSｺﾞｼｯｸM" panose="020B0600000000000000" pitchFamily="50" charset="-128"/>
              </a:rPr>
              <a:t>    </a:t>
            </a:r>
            <a:r>
              <a:rPr kumimoji="1" lang="en-US" altLang="ja-JP" sz="1200" dirty="0">
                <a:latin typeface="Century" panose="02040604050505020304" pitchFamily="18" charset="0"/>
                <a:ea typeface="HGSｺﾞｼｯｸM" panose="020B0600000000000000" pitchFamily="50" charset="-128"/>
              </a:rPr>
              <a:t>Alex</a:t>
            </a:r>
            <a:r>
              <a:rPr kumimoji="1" lang="ja-JP" altLang="en-US" sz="1200" dirty="0">
                <a:latin typeface="HGSｺﾞｼｯｸM" panose="020B0600000000000000" pitchFamily="50" charset="-128"/>
                <a:ea typeface="HGSｺﾞｼｯｸM" panose="020B0600000000000000" pitchFamily="50" charset="-128"/>
              </a:rPr>
              <a:t>の質問に答えるだけではなく、この要件も満たさなければ</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ならない。語数が</a:t>
            </a:r>
            <a:r>
              <a:rPr kumimoji="1" lang="en-US" altLang="ja-JP" sz="1200" dirty="0">
                <a:latin typeface="HGSｺﾞｼｯｸM" panose="020B0600000000000000" pitchFamily="50" charset="-128"/>
                <a:ea typeface="HGSｺﾞｼｯｸM" panose="020B0600000000000000" pitchFamily="50" charset="-128"/>
              </a:rPr>
              <a:t>40</a:t>
            </a:r>
            <a:r>
              <a:rPr kumimoji="1" lang="ja-JP" altLang="en-US" sz="1200" dirty="0">
                <a:latin typeface="HGSｺﾞｼｯｸM" panose="020B0600000000000000" pitchFamily="50" charset="-128"/>
                <a:ea typeface="HGSｺﾞｼｯｸM" panose="020B0600000000000000" pitchFamily="50" charset="-128"/>
              </a:rPr>
              <a:t>～</a:t>
            </a:r>
            <a:r>
              <a:rPr kumimoji="1" lang="en-US" altLang="ja-JP" sz="1200" dirty="0">
                <a:latin typeface="HGSｺﾞｼｯｸM" panose="020B0600000000000000" pitchFamily="50" charset="-128"/>
                <a:ea typeface="HGSｺﾞｼｯｸM" panose="020B0600000000000000" pitchFamily="50" charset="-128"/>
              </a:rPr>
              <a:t>50</a:t>
            </a:r>
            <a:r>
              <a:rPr kumimoji="1" lang="ja-JP" altLang="en-US" sz="1200" dirty="0">
                <a:latin typeface="HGSｺﾞｼｯｸM" panose="020B0600000000000000" pitchFamily="50" charset="-128"/>
                <a:ea typeface="HGSｺﾞｼｯｸM" panose="020B0600000000000000" pitchFamily="50" charset="-128"/>
              </a:rPr>
              <a:t>語目安であるため、簡潔な文でまとめ</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るだけの語彙・表現力が求められる。</a:t>
            </a:r>
          </a:p>
        </p:txBody>
      </p:sp>
      <p:sp>
        <p:nvSpPr>
          <p:cNvPr id="7" name="テキスト ボックス 6">
            <a:extLst>
              <a:ext uri="{FF2B5EF4-FFF2-40B4-BE49-F238E27FC236}">
                <a16:creationId xmlns:a16="http://schemas.microsoft.com/office/drawing/2014/main" id="{4E486BC6-BF32-7C73-51A1-3BD4A50962FC}"/>
              </a:ext>
            </a:extLst>
          </p:cNvPr>
          <p:cNvSpPr txBox="1"/>
          <p:nvPr/>
        </p:nvSpPr>
        <p:spPr>
          <a:xfrm>
            <a:off x="6895321" y="3738175"/>
            <a:ext cx="4793364" cy="2923877"/>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解答例</a:t>
            </a:r>
            <a:r>
              <a:rPr kumimoji="1" lang="en-US" altLang="ja-JP" sz="1400" dirty="0">
                <a:solidFill>
                  <a:srgbClr val="FF0000"/>
                </a:solidFill>
              </a:rPr>
              <a:t>】</a:t>
            </a:r>
          </a:p>
          <a:p>
            <a:endParaRPr kumimoji="1" lang="en-US" altLang="ja-JP" sz="1400" dirty="0"/>
          </a:p>
          <a:p>
            <a:r>
              <a:rPr kumimoji="1" lang="en-US" altLang="ja-JP" sz="1200" dirty="0">
                <a:latin typeface="Century" panose="02040604050505020304" pitchFamily="18" charset="0"/>
              </a:rPr>
              <a:t>   I saw the attached picture. It’s definitely cute. It seems small, </a:t>
            </a:r>
            <a:r>
              <a:rPr kumimoji="1" lang="en-US" altLang="ja-JP" sz="1200" dirty="0">
                <a:highlight>
                  <a:srgbClr val="FFFF00"/>
                </a:highlight>
                <a:latin typeface="Century" panose="02040604050505020304" pitchFamily="18" charset="0"/>
              </a:rPr>
              <a:t>but how tall is it? Is it heavy or light?</a:t>
            </a:r>
          </a:p>
          <a:p>
            <a:r>
              <a:rPr kumimoji="1" lang="en-US" altLang="ja-JP" sz="1200" dirty="0">
                <a:latin typeface="Century" panose="02040604050505020304" pitchFamily="18" charset="0"/>
              </a:rPr>
              <a:t>   I believe robot pets will improve, because </a:t>
            </a:r>
            <a:r>
              <a:rPr kumimoji="1" lang="en-US" altLang="ja-JP" sz="1200" dirty="0">
                <a:highlight>
                  <a:srgbClr val="FFFF00"/>
                </a:highlight>
                <a:latin typeface="Century" panose="02040604050505020304" pitchFamily="18" charset="0"/>
              </a:rPr>
              <a:t>various technologies have advanced rapidly, and new batteries that last longer should be launched soon. </a:t>
            </a:r>
          </a:p>
          <a:p>
            <a:r>
              <a:rPr kumimoji="1" lang="en-US" altLang="ja-JP" sz="1200" dirty="0">
                <a:latin typeface="Century" panose="02040604050505020304" pitchFamily="18" charset="0"/>
              </a:rPr>
              <a:t>   I’m looking forward to meeting your pet dog.                  (51</a:t>
            </a:r>
            <a:r>
              <a:rPr kumimoji="1" lang="ja-JP" altLang="en-US" sz="1200" dirty="0">
                <a:latin typeface="Century" panose="02040604050505020304" pitchFamily="18" charset="0"/>
              </a:rPr>
              <a:t>語）</a:t>
            </a:r>
            <a:endParaRPr kumimoji="1" lang="en-US" altLang="ja-JP" sz="1200" dirty="0">
              <a:latin typeface="Century" panose="02040604050505020304" pitchFamily="18" charset="0"/>
            </a:endParaRPr>
          </a:p>
          <a:p>
            <a:endParaRPr kumimoji="1" lang="en-US" altLang="ja-JP" sz="1200" dirty="0">
              <a:latin typeface="Century" panose="02040604050505020304" pitchFamily="18" charset="0"/>
            </a:endParaRPr>
          </a:p>
          <a:p>
            <a:r>
              <a:rPr kumimoji="1" lang="ja-JP" altLang="en-US" sz="1200" dirty="0">
                <a:latin typeface="HGSｺﾞｼｯｸM" panose="020B0600000000000000" pitchFamily="50" charset="-128"/>
                <a:ea typeface="HGSｺﾞｼｯｸM" panose="020B0600000000000000" pitchFamily="50" charset="-128"/>
              </a:rPr>
              <a:t>（添付写真見たよ。間違いなくかわいいね。小さいように見えるけど、どれくらいの身長なの？その子は重い、それとも軽い？</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僕はロボットのペットはきっとよりよくなると思うよ。さまざまな科学技術が急速に進歩しているし、より長持ちする新しい電池もすぐに発売されるはずさ。アレックスのペットのワンちゃんに会えるのを楽しみにしているね）</a:t>
            </a:r>
            <a:endParaRPr kumimoji="1" lang="en-US" altLang="ja-JP" sz="12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81810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344691" y="541174"/>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（例２）英検</a:t>
            </a:r>
            <a:r>
              <a:rPr lang="en-US" altLang="ja-JP" sz="1800" b="1" u="sng" dirty="0"/>
              <a:t>2</a:t>
            </a:r>
            <a:r>
              <a:rPr lang="ja-JP" altLang="en-US" sz="1800" b="1" u="sng" dirty="0"/>
              <a:t>級の場合</a:t>
            </a:r>
            <a:endParaRPr lang="en-US" altLang="ja-JP" sz="1800" dirty="0"/>
          </a:p>
        </p:txBody>
      </p:sp>
      <p:pic>
        <p:nvPicPr>
          <p:cNvPr id="3" name="図 2">
            <a:extLst>
              <a:ext uri="{FF2B5EF4-FFF2-40B4-BE49-F238E27FC236}">
                <a16:creationId xmlns:a16="http://schemas.microsoft.com/office/drawing/2014/main" id="{BF568F2A-1CFE-A54C-55CD-D10AA32F42A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31000"/>
                    </a14:imgEffect>
                  </a14:imgLayer>
                </a14:imgProps>
              </a:ext>
              <a:ext uri="{28A0092B-C50C-407E-A947-70E740481C1C}">
                <a14:useLocalDpi xmlns:a14="http://schemas.microsoft.com/office/drawing/2010/main" val="0"/>
              </a:ext>
            </a:extLst>
          </a:blip>
          <a:srcRect t="165" b="65240"/>
          <a:stretch/>
        </p:blipFill>
        <p:spPr>
          <a:xfrm>
            <a:off x="339012" y="1175653"/>
            <a:ext cx="5317282" cy="3200402"/>
          </a:xfrm>
          <a:prstGeom prst="rect">
            <a:avLst/>
          </a:prstGeom>
          <a:ln>
            <a:solidFill>
              <a:schemeClr val="accent1">
                <a:shade val="15000"/>
              </a:schemeClr>
            </a:solidFill>
          </a:ln>
        </p:spPr>
      </p:pic>
      <p:sp>
        <p:nvSpPr>
          <p:cNvPr id="4" name="矢印: 右 3">
            <a:extLst>
              <a:ext uri="{FF2B5EF4-FFF2-40B4-BE49-F238E27FC236}">
                <a16:creationId xmlns:a16="http://schemas.microsoft.com/office/drawing/2014/main" id="{784FB8B5-06E2-0AA1-329D-83FA28AFAE4D}"/>
              </a:ext>
            </a:extLst>
          </p:cNvPr>
          <p:cNvSpPr/>
          <p:nvPr/>
        </p:nvSpPr>
        <p:spPr>
          <a:xfrm>
            <a:off x="5932908" y="3266977"/>
            <a:ext cx="685799" cy="5691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78E7C7-15C4-8954-276C-D39A6FBE33E9}"/>
              </a:ext>
            </a:extLst>
          </p:cNvPr>
          <p:cNvSpPr txBox="1"/>
          <p:nvPr/>
        </p:nvSpPr>
        <p:spPr>
          <a:xfrm>
            <a:off x="6895322" y="746443"/>
            <a:ext cx="4793364" cy="2646878"/>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ポイント</a:t>
            </a:r>
            <a:r>
              <a:rPr kumimoji="1" lang="en-US" altLang="ja-JP" sz="1400" dirty="0">
                <a:solidFill>
                  <a:srgbClr val="FF0000"/>
                </a:solidFill>
              </a:rPr>
              <a:t>】</a:t>
            </a:r>
          </a:p>
          <a:p>
            <a:endParaRPr kumimoji="1" lang="en-US" altLang="ja-JP" sz="1400" dirty="0"/>
          </a:p>
          <a:p>
            <a:r>
              <a:rPr kumimoji="1" lang="ja-JP" altLang="en-US" sz="1400" dirty="0"/>
              <a:t>・「できる限り自分の言葉に置き換える」</a:t>
            </a:r>
            <a:endParaRPr kumimoji="1" lang="en-US" altLang="ja-JP" sz="1400" dirty="0"/>
          </a:p>
          <a:p>
            <a:r>
              <a:rPr kumimoji="1" lang="ja-JP" altLang="en-US" sz="1200" dirty="0">
                <a:latin typeface="HGSｺﾞｼｯｸM" panose="020B0600000000000000" pitchFamily="50" charset="-128"/>
                <a:ea typeface="HGSｺﾞｼｯｸM" panose="020B0600000000000000" pitchFamily="50" charset="-128"/>
              </a:rPr>
              <a:t>　</a:t>
            </a:r>
            <a:r>
              <a:rPr kumimoji="1" lang="ja-JP" altLang="en-US" sz="1200" dirty="0">
                <a:latin typeface="Century" panose="02040604050505020304" pitchFamily="18" charset="0"/>
                <a:ea typeface="HGSｺﾞｼｯｸM" panose="020B0600000000000000" pitchFamily="50" charset="-128"/>
              </a:rPr>
              <a:t>要約問題は</a:t>
            </a:r>
            <a:r>
              <a:rPr kumimoji="1" lang="en-US" altLang="ja-JP" sz="1200" dirty="0">
                <a:latin typeface="Century" panose="02040604050505020304" pitchFamily="18" charset="0"/>
                <a:ea typeface="HGSｺﾞｼｯｸM" panose="020B0600000000000000" pitchFamily="50" charset="-128"/>
              </a:rPr>
              <a:t>2</a:t>
            </a:r>
            <a:r>
              <a:rPr kumimoji="1" lang="ja-JP" altLang="en-US" sz="1200" dirty="0">
                <a:latin typeface="Century" panose="02040604050505020304" pitchFamily="18" charset="0"/>
                <a:ea typeface="HGSｺﾞｼｯｸM" panose="020B0600000000000000" pitchFamily="50" charset="-128"/>
              </a:rPr>
              <a:t>級と準</a:t>
            </a:r>
            <a:r>
              <a:rPr kumimoji="1" lang="en-US" altLang="ja-JP" sz="1200" dirty="0">
                <a:latin typeface="Century" panose="02040604050505020304" pitchFamily="18" charset="0"/>
                <a:ea typeface="HGSｺﾞｼｯｸM" panose="020B0600000000000000" pitchFamily="50" charset="-128"/>
              </a:rPr>
              <a:t>1</a:t>
            </a:r>
            <a:r>
              <a:rPr kumimoji="1" lang="ja-JP" altLang="en-US" sz="1200" dirty="0">
                <a:latin typeface="Century" panose="02040604050505020304" pitchFamily="18" charset="0"/>
                <a:ea typeface="HGSｺﾞｼｯｸM" panose="020B0600000000000000" pitchFamily="50" charset="-128"/>
              </a:rPr>
              <a:t>級の共通形式だ。よって、これまでの英検の</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採点基準に照らしても、ポイントになるのは準</a:t>
            </a:r>
            <a:r>
              <a:rPr kumimoji="1" lang="en-US" altLang="ja-JP" sz="1200" dirty="0">
                <a:latin typeface="Century" panose="02040604050505020304" pitchFamily="18" charset="0"/>
                <a:ea typeface="HGSｺﾞｼｯｸM" panose="020B0600000000000000" pitchFamily="50" charset="-128"/>
              </a:rPr>
              <a:t>1</a:t>
            </a:r>
            <a:r>
              <a:rPr kumimoji="1" lang="ja-JP" altLang="en-US" sz="1200" dirty="0">
                <a:latin typeface="Century" panose="02040604050505020304" pitchFamily="18" charset="0"/>
                <a:ea typeface="HGSｺﾞｼｯｸM" panose="020B0600000000000000" pitchFamily="50" charset="-128"/>
              </a:rPr>
              <a:t>級の指示に明記</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されてある</a:t>
            </a:r>
            <a:r>
              <a:rPr kumimoji="1" lang="en-US" altLang="ja-JP" sz="1200" dirty="0">
                <a:latin typeface="Century" panose="02040604050505020304" pitchFamily="18" charset="0"/>
                <a:ea typeface="HGSｺﾞｼｯｸM" panose="020B0600000000000000" pitchFamily="50" charset="-128"/>
              </a:rPr>
              <a:t>”summarize it in your own words as far as possible”</a:t>
            </a:r>
          </a:p>
          <a:p>
            <a:r>
              <a:rPr kumimoji="1" lang="ja-JP" altLang="en-US" sz="1200" dirty="0">
                <a:latin typeface="Century" panose="02040604050505020304" pitchFamily="18" charset="0"/>
                <a:ea typeface="HGSｺﾞｼｯｸM" panose="020B0600000000000000" pitchFamily="50" charset="-128"/>
              </a:rPr>
              <a:t>　（できる限り自分の言葉でそれを要約せよ）であることは間違い</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ない。</a:t>
            </a:r>
            <a:endParaRPr kumimoji="1" lang="en-US" altLang="ja-JP" sz="1200" dirty="0">
              <a:latin typeface="Century" panose="02040604050505020304" pitchFamily="18" charset="0"/>
              <a:ea typeface="HGSｺﾞｼｯｸM" panose="020B0600000000000000" pitchFamily="50" charset="-128"/>
            </a:endParaRPr>
          </a:p>
          <a:p>
            <a:endParaRPr kumimoji="1" lang="en-US" altLang="ja-JP" sz="1400" dirty="0"/>
          </a:p>
          <a:p>
            <a:r>
              <a:rPr kumimoji="1" lang="ja-JP" altLang="en-US" sz="1400" dirty="0"/>
              <a:t>・「語数の目安は</a:t>
            </a:r>
            <a:r>
              <a:rPr kumimoji="1" lang="en-US" altLang="ja-JP" sz="1400" dirty="0"/>
              <a:t>45</a:t>
            </a:r>
            <a:r>
              <a:rPr kumimoji="1" lang="ja-JP" altLang="en-US" sz="1400" dirty="0"/>
              <a:t>～</a:t>
            </a:r>
            <a:r>
              <a:rPr kumimoji="1" lang="en-US" altLang="ja-JP" sz="1400" dirty="0"/>
              <a:t>55</a:t>
            </a:r>
            <a:r>
              <a:rPr kumimoji="1" lang="ja-JP" altLang="en-US" sz="1400" dirty="0"/>
              <a:t>語」</a:t>
            </a:r>
            <a:endParaRPr kumimoji="1" lang="en-US" altLang="ja-JP" sz="1400" dirty="0"/>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Century" panose="02040604050505020304" pitchFamily="18" charset="0"/>
                <a:ea typeface="HGSｺﾞｼｯｸM" panose="020B0600000000000000" pitchFamily="50" charset="-128"/>
              </a:rPr>
              <a:t>これは準</a:t>
            </a:r>
            <a:r>
              <a:rPr kumimoji="1" lang="en-US" altLang="ja-JP" sz="1200" dirty="0">
                <a:latin typeface="Century" panose="02040604050505020304" pitchFamily="18" charset="0"/>
                <a:ea typeface="HGSｺﾞｼｯｸM" panose="020B0600000000000000" pitchFamily="50" charset="-128"/>
              </a:rPr>
              <a:t>2</a:t>
            </a:r>
            <a:r>
              <a:rPr kumimoji="1" lang="ja-JP" altLang="en-US" sz="1200" dirty="0">
                <a:latin typeface="Century" panose="02040604050505020304" pitchFamily="18" charset="0"/>
                <a:ea typeface="HGSｺﾞｼｯｸM" panose="020B0600000000000000" pitchFamily="50" charset="-128"/>
              </a:rPr>
              <a:t>級とほとんど変わらないが、読む英文量を考えるとか</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なりまとめる力が必要とされ、逆に難易度が高い。重要な情報を</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的確に抽出する正確な読解力も必要だ。</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7" name="テキスト ボックス 6">
            <a:extLst>
              <a:ext uri="{FF2B5EF4-FFF2-40B4-BE49-F238E27FC236}">
                <a16:creationId xmlns:a16="http://schemas.microsoft.com/office/drawing/2014/main" id="{4E486BC6-BF32-7C73-51A1-3BD4A50962FC}"/>
              </a:ext>
            </a:extLst>
          </p:cNvPr>
          <p:cNvSpPr txBox="1"/>
          <p:nvPr/>
        </p:nvSpPr>
        <p:spPr>
          <a:xfrm>
            <a:off x="6895321" y="3551561"/>
            <a:ext cx="4793364" cy="2923877"/>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解答例</a:t>
            </a:r>
            <a:r>
              <a:rPr kumimoji="1" lang="en-US" altLang="ja-JP" sz="1400" dirty="0">
                <a:solidFill>
                  <a:srgbClr val="FF0000"/>
                </a:solidFill>
              </a:rPr>
              <a:t>】</a:t>
            </a:r>
          </a:p>
          <a:p>
            <a:endParaRPr kumimoji="1" lang="en-US" altLang="ja-JP" sz="1400" dirty="0"/>
          </a:p>
          <a:p>
            <a:r>
              <a:rPr kumimoji="1" lang="en-US" altLang="ja-JP" sz="1200" dirty="0">
                <a:latin typeface="Century" panose="02040604050505020304" pitchFamily="18" charset="0"/>
              </a:rPr>
              <a:t>   When entering university, some students try to live with roommates</a:t>
            </a:r>
            <a:r>
              <a:rPr kumimoji="1" lang="en-US" altLang="ja-JP" sz="1200" dirty="0">
                <a:highlight>
                  <a:srgbClr val="FFFF00"/>
                </a:highlight>
                <a:latin typeface="Century" panose="02040604050505020304" pitchFamily="18" charset="0"/>
              </a:rPr>
              <a:t>, instead of </a:t>
            </a:r>
            <a:r>
              <a:rPr kumimoji="1" lang="en-US" altLang="ja-JP" sz="1200" dirty="0">
                <a:latin typeface="Century" panose="02040604050505020304" pitchFamily="18" charset="0"/>
              </a:rPr>
              <a:t>their parents or renting a room.</a:t>
            </a:r>
          </a:p>
          <a:p>
            <a:r>
              <a:rPr kumimoji="1" lang="en-US" altLang="ja-JP" sz="1200" dirty="0">
                <a:latin typeface="Century" panose="02040604050505020304" pitchFamily="18" charset="0"/>
              </a:rPr>
              <a:t>   </a:t>
            </a:r>
            <a:r>
              <a:rPr kumimoji="1" lang="en-US" altLang="ja-JP" sz="1200" u="sng" dirty="0">
                <a:highlight>
                  <a:srgbClr val="FFFF00"/>
                </a:highlight>
                <a:latin typeface="Century" panose="02040604050505020304" pitchFamily="18" charset="0"/>
              </a:rPr>
              <a:t>Having</a:t>
            </a:r>
            <a:r>
              <a:rPr kumimoji="1" lang="en-US" altLang="ja-JP" sz="1200" u="sng" dirty="0">
                <a:latin typeface="Century" panose="02040604050505020304" pitchFamily="18" charset="0"/>
              </a:rPr>
              <a:t> a roommate </a:t>
            </a:r>
            <a:r>
              <a:rPr kumimoji="1" lang="en-US" altLang="ja-JP" sz="1200" u="sng" dirty="0">
                <a:highlight>
                  <a:srgbClr val="FFFF00"/>
                </a:highlight>
                <a:latin typeface="Century" panose="02040604050505020304" pitchFamily="18" charset="0"/>
              </a:rPr>
              <a:t>with a specialty</a:t>
            </a:r>
            <a:r>
              <a:rPr kumimoji="1" lang="en-US" altLang="ja-JP" sz="1200" u="sng" dirty="0">
                <a:latin typeface="Century" panose="02040604050505020304" pitchFamily="18" charset="0"/>
              </a:rPr>
              <a:t> enables students to </a:t>
            </a:r>
            <a:r>
              <a:rPr kumimoji="1" lang="en-US" altLang="ja-JP" sz="1200" u="sng" dirty="0">
                <a:highlight>
                  <a:srgbClr val="FFFF00"/>
                </a:highlight>
                <a:latin typeface="Century" panose="02040604050505020304" pitchFamily="18" charset="0"/>
              </a:rPr>
              <a:t>foster</a:t>
            </a:r>
            <a:r>
              <a:rPr kumimoji="1" lang="en-US" altLang="ja-JP" sz="1200" u="sng" dirty="0">
                <a:latin typeface="Century" panose="02040604050505020304" pitchFamily="18" charset="0"/>
              </a:rPr>
              <a:t> their learnings </a:t>
            </a:r>
            <a:r>
              <a:rPr kumimoji="1" lang="en-US" altLang="ja-JP" sz="1200" dirty="0">
                <a:latin typeface="Century" panose="02040604050505020304" pitchFamily="18" charset="0"/>
              </a:rPr>
              <a:t>in, such as, math, science, or a foreign language.</a:t>
            </a:r>
          </a:p>
          <a:p>
            <a:r>
              <a:rPr kumimoji="1" lang="en-US" altLang="ja-JP" sz="1200" dirty="0">
                <a:latin typeface="Century" panose="02040604050505020304" pitchFamily="18" charset="0"/>
              </a:rPr>
              <a:t>   While, a roommate who does not care about noisiness and cleanings can greatly bother students living together. </a:t>
            </a:r>
            <a:r>
              <a:rPr kumimoji="1" lang="ja-JP" altLang="en-US" sz="1200" dirty="0">
                <a:latin typeface="Century" panose="02040604050505020304" pitchFamily="18" charset="0"/>
              </a:rPr>
              <a:t>　   </a:t>
            </a:r>
            <a:r>
              <a:rPr kumimoji="1" lang="en-US" altLang="ja-JP" sz="1200" dirty="0">
                <a:latin typeface="Century" panose="02040604050505020304" pitchFamily="18" charset="0"/>
              </a:rPr>
              <a:t>(56</a:t>
            </a:r>
            <a:r>
              <a:rPr kumimoji="1" lang="ja-JP" altLang="en-US" sz="1200" dirty="0">
                <a:latin typeface="Century" panose="02040604050505020304" pitchFamily="18" charset="0"/>
              </a:rPr>
              <a:t>語）</a:t>
            </a:r>
            <a:endParaRPr kumimoji="1" lang="en-US" altLang="ja-JP" sz="1200" dirty="0">
              <a:latin typeface="Century" panose="02040604050505020304" pitchFamily="18" charset="0"/>
            </a:endParaRPr>
          </a:p>
          <a:p>
            <a:endParaRPr kumimoji="1" lang="en-US" altLang="ja-JP" sz="1200" dirty="0">
              <a:latin typeface="Century" panose="02040604050505020304" pitchFamily="18" charset="0"/>
            </a:endParaRPr>
          </a:p>
          <a:p>
            <a:r>
              <a:rPr kumimoji="1" lang="ja-JP" altLang="en-US" sz="1200" dirty="0">
                <a:latin typeface="HGSｺﾞｼｯｸM" panose="020B0600000000000000" pitchFamily="50" charset="-128"/>
                <a:ea typeface="HGSｺﾞｼｯｸM" panose="020B0600000000000000" pitchFamily="50" charset="-128"/>
              </a:rPr>
              <a:t>（大学に入るとき、一部の生徒はルームメイトと住もうとする</a:t>
            </a:r>
            <a:r>
              <a:rPr kumimoji="1" lang="en-US" altLang="ja-JP" sz="1200" dirty="0">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両親とや部屋を借りることに代えて。</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得手があるルームメイトがいることによって生徒たちは自分の学びを促進することが可能だ</a:t>
            </a:r>
            <a:r>
              <a:rPr kumimoji="1" lang="en-US" altLang="ja-JP" sz="1200" dirty="0">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例えば数学や理科や外国語において。</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一方で、騒音や清掃に無頓着なルームメイトは一緒に住む生徒たちを大いに煩わせる可能性があるだろう。）</a:t>
            </a:r>
            <a:endParaRPr kumimoji="1" lang="en-US" altLang="ja-JP" sz="1200" dirty="0">
              <a:latin typeface="HGSｺﾞｼｯｸM" panose="020B0600000000000000" pitchFamily="50" charset="-128"/>
              <a:ea typeface="HGSｺﾞｼｯｸM" panose="020B0600000000000000" pitchFamily="50" charset="-128"/>
            </a:endParaRPr>
          </a:p>
        </p:txBody>
      </p:sp>
      <p:sp>
        <p:nvSpPr>
          <p:cNvPr id="2" name="テキスト ボックス 1">
            <a:extLst>
              <a:ext uri="{FF2B5EF4-FFF2-40B4-BE49-F238E27FC236}">
                <a16:creationId xmlns:a16="http://schemas.microsoft.com/office/drawing/2014/main" id="{33FC058A-79C8-DAF4-4EB3-5815EF8A2022}"/>
              </a:ext>
            </a:extLst>
          </p:cNvPr>
          <p:cNvSpPr txBox="1"/>
          <p:nvPr/>
        </p:nvSpPr>
        <p:spPr>
          <a:xfrm>
            <a:off x="339012" y="4562500"/>
            <a:ext cx="5317282" cy="1869743"/>
          </a:xfrm>
          <a:prstGeom prst="rect">
            <a:avLst/>
          </a:prstGeom>
          <a:noFill/>
        </p:spPr>
        <p:txBody>
          <a:bodyPr wrap="square" rtlCol="0">
            <a:spAutoFit/>
          </a:bodyPr>
          <a:lstStyle/>
          <a:p>
            <a:r>
              <a:rPr kumimoji="1" lang="ja-JP" altLang="en-US" sz="1050" dirty="0">
                <a:latin typeface="HGSｺﾞｼｯｸM" panose="020B0600000000000000" pitchFamily="50" charset="-128"/>
                <a:ea typeface="HGSｺﾞｼｯｸM" panose="020B0600000000000000" pitchFamily="50" charset="-128"/>
              </a:rPr>
              <a:t>　生徒たちが大学に行くとき、一部の子は自分の両親と家に住むことにし、他の子たちは自分自身でアパートを借りることにしている。他の選択肢もある。今日、そのうちの何人かはルームメイトと家を共有することを選んでいる。</a:t>
            </a:r>
            <a:endParaRPr kumimoji="1" lang="en-US" altLang="ja-JP" sz="1050" dirty="0">
              <a:latin typeface="HGSｺﾞｼｯｸM" panose="020B0600000000000000" pitchFamily="50" charset="-128"/>
              <a:ea typeface="HGSｺﾞｼｯｸM" panose="020B0600000000000000" pitchFamily="50" charset="-128"/>
            </a:endParaRPr>
          </a:p>
          <a:p>
            <a:r>
              <a:rPr kumimoji="1" lang="ja-JP" altLang="en-US" sz="1050" dirty="0">
                <a:latin typeface="HGSｺﾞｼｯｸM" panose="020B0600000000000000" pitchFamily="50" charset="-128"/>
                <a:ea typeface="HGSｺﾞｼｯｸM" panose="020B0600000000000000" pitchFamily="50" charset="-128"/>
              </a:rPr>
              <a:t>　前述の理由は何だろうか？一部の生徒は数学や化学が得意で宿題の助言をくれることができるルームメイトがいる。海外出身で日々の会話を通して外国語について学ぶことができるルームメイトを持つ生徒もいる。このため、その生徒たちは自分の外国語力を上達させることができている。</a:t>
            </a:r>
            <a:endParaRPr kumimoji="1" lang="en-US" altLang="ja-JP" sz="1050" dirty="0">
              <a:latin typeface="HGSｺﾞｼｯｸM" panose="020B0600000000000000" pitchFamily="50" charset="-128"/>
              <a:ea typeface="HGSｺﾞｼｯｸM" panose="020B0600000000000000" pitchFamily="50" charset="-128"/>
            </a:endParaRPr>
          </a:p>
          <a:p>
            <a:r>
              <a:rPr kumimoji="1" lang="ja-JP" altLang="en-US" sz="1050" dirty="0">
                <a:latin typeface="HGSｺﾞｼｯｸM" panose="020B0600000000000000" pitchFamily="50" charset="-128"/>
                <a:ea typeface="HGSｺﾞｼｯｸM" panose="020B0600000000000000" pitchFamily="50" charset="-128"/>
              </a:rPr>
              <a:t>　一方で、一部の生徒たちには夜遅くまで起きていてテレビを見ているルームメートがいる。これはうるさい可能性があり、他の人が十分睡眠をとるのを難しくさせている。ほとんど家を掃除するのを手伝わないルームメイトを持つ生徒もいる。結果として、その子たちは自分自身で家を掃除するのに多くの時間を費やさなければならない。</a:t>
            </a:r>
          </a:p>
        </p:txBody>
      </p:sp>
    </p:spTree>
    <p:extLst>
      <p:ext uri="{BB962C8B-B14F-4D97-AF65-F5344CB8AC3E}">
        <p14:creationId xmlns:p14="http://schemas.microsoft.com/office/powerpoint/2010/main" val="315592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４．変わることによる影響と問題点は？　</a:t>
            </a:r>
            <a:endParaRPr lang="en-US" altLang="ja-JP" sz="2800" dirty="0"/>
          </a:p>
          <a:p>
            <a:pPr marL="0" indent="0" algn="ctr" rtl="0">
              <a:buNone/>
            </a:pPr>
            <a:r>
              <a:rPr lang="ja-JP" altLang="en-US" sz="1400" dirty="0"/>
              <a:t>～大学受験までの流れが全面見直しへ。これからの正しい逆算の仕方～</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55823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6652727" y="774440"/>
            <a:ext cx="5085183" cy="5784979"/>
          </a:xfrm>
        </p:spPr>
        <p:txBody>
          <a:bodyPr>
            <a:normAutofit fontScale="62500" lnSpcReduction="20000"/>
          </a:bodyPr>
          <a:lstStyle/>
          <a:p>
            <a:pPr marL="0" indent="0">
              <a:lnSpc>
                <a:spcPts val="2000"/>
              </a:lnSpc>
              <a:buNone/>
            </a:pPr>
            <a:r>
              <a:rPr lang="en-US" altLang="ja-JP" sz="2200" dirty="0">
                <a:solidFill>
                  <a:srgbClr val="FF0000"/>
                </a:solidFill>
              </a:rPr>
              <a:t>【</a:t>
            </a:r>
            <a:r>
              <a:rPr lang="ja-JP" altLang="en-US" sz="2200" dirty="0">
                <a:solidFill>
                  <a:srgbClr val="FF0000"/>
                </a:solidFill>
              </a:rPr>
              <a:t>ポイント</a:t>
            </a:r>
            <a:r>
              <a:rPr lang="en-US" altLang="ja-JP" sz="2200" dirty="0">
                <a:solidFill>
                  <a:srgbClr val="FF0000"/>
                </a:solidFill>
              </a:rPr>
              <a:t>】</a:t>
            </a:r>
          </a:p>
          <a:p>
            <a:pPr marL="0" indent="0" algn="just">
              <a:buNone/>
            </a:pP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級から</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級までの全級合格者」に基づく、</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級合格までの総平均所要時間＞</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13.6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計</a:t>
            </a:r>
            <a:r>
              <a:rPr lang="ja-JP"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47.2</a:t>
            </a:r>
            <a:r>
              <a:rPr lang="ja-JP"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約</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年半：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級から準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までの全級合格者の推計含む）</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級合格までにかかる所要時間はここには含まない</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ため、</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中</a:t>
            </a:r>
            <a:r>
              <a:rPr lang="en-US"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から始めた場合、</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実質</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6</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カ月程度</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が目安と思われる</a:t>
            </a:r>
            <a:endParaRPr lang="en-US" altLang="ja-JP" sz="1800" b="1" u="sng"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また</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、大学受験（特に推薦）で有利となるのは「準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級」であり、</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級合格から準</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級は平均で約</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年かかる。</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かつ、これは来年度からの難化をする前のデータであり、</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今後は各級合格までにより多くの時間がかかるのは間違いない。</a:t>
            </a:r>
            <a:endParaRPr lang="en-US" altLang="ja-JP" sz="1800" b="1"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加えて準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級の間にもう一つ新しい級ができることを合わせて考慮に入れると、</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大学受験に必要な要件として最も用いられている</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英検</a:t>
            </a:r>
            <a:r>
              <a:rPr lang="en-US"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を取得するまでの所要平均期間は</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少なくとも</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年半に延びるだろう。</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12000"/>
                    </a14:imgEffect>
                  </a14:imgLayer>
                </a14:imgProps>
              </a:ext>
              <a:ext uri="{28A0092B-C50C-407E-A947-70E740481C1C}">
                <a14:useLocalDpi xmlns:a14="http://schemas.microsoft.com/office/drawing/2010/main" val="0"/>
              </a:ext>
            </a:extLst>
          </a:blip>
          <a:srcRect/>
          <a:stretch/>
        </p:blipFill>
        <p:spPr>
          <a:xfrm>
            <a:off x="449263" y="1045026"/>
            <a:ext cx="5646737" cy="5514393"/>
          </a:xfrm>
          <a:prstGeom prst="rect">
            <a:avLst/>
          </a:prstGeom>
        </p:spPr>
      </p:pic>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（１）これまでの各級合格までの所要時間</a:t>
            </a:r>
            <a:endParaRPr lang="en-US" altLang="ja-JP" sz="1800" dirty="0"/>
          </a:p>
        </p:txBody>
      </p:sp>
    </p:spTree>
    <p:extLst>
      <p:ext uri="{BB962C8B-B14F-4D97-AF65-F5344CB8AC3E}">
        <p14:creationId xmlns:p14="http://schemas.microsoft.com/office/powerpoint/2010/main" val="429118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18302" y="767677"/>
            <a:ext cx="11029616" cy="649423"/>
          </a:xfrm>
        </p:spPr>
        <p:txBody>
          <a:bodyPr rtlCol="0"/>
          <a:lstStyle/>
          <a:p>
            <a:pPr rtl="0"/>
            <a:r>
              <a:rPr lang="ja-JP" altLang="en-US" dirty="0"/>
              <a:t>（２）今後の大学受験までの英検取得の流れ</a:t>
            </a:r>
            <a:endParaRPr lang="ja" dirty="0"/>
          </a:p>
        </p:txBody>
      </p:sp>
      <p:graphicFrame>
        <p:nvGraphicFramePr>
          <p:cNvPr id="4" name="コンテンツ プレースホルダー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2525646754"/>
              </p:ext>
            </p:extLst>
          </p:nvPr>
        </p:nvGraphicFramePr>
        <p:xfrm>
          <a:off x="1679677" y="1595535"/>
          <a:ext cx="5514975" cy="256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2">
            <a:extLst>
              <a:ext uri="{FF2B5EF4-FFF2-40B4-BE49-F238E27FC236}">
                <a16:creationId xmlns:a16="http://schemas.microsoft.com/office/drawing/2014/main" id="{6D3FB2AC-9208-64CE-36BB-6B3E02C3D9B2}"/>
              </a:ext>
            </a:extLst>
          </p:cNvPr>
          <p:cNvGraphicFramePr>
            <a:graphicFrameLocks/>
          </p:cNvGraphicFramePr>
          <p:nvPr>
            <p:extLst>
              <p:ext uri="{D42A27DB-BD31-4B8C-83A1-F6EECF244321}">
                <p14:modId xmlns:p14="http://schemas.microsoft.com/office/powerpoint/2010/main" val="1469380369"/>
              </p:ext>
            </p:extLst>
          </p:nvPr>
        </p:nvGraphicFramePr>
        <p:xfrm>
          <a:off x="6509949" y="1595535"/>
          <a:ext cx="5514975" cy="2562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矢印: 右 4">
            <a:extLst>
              <a:ext uri="{FF2B5EF4-FFF2-40B4-BE49-F238E27FC236}">
                <a16:creationId xmlns:a16="http://schemas.microsoft.com/office/drawing/2014/main" id="{338787EA-3294-2C80-E14D-1DE184037907}"/>
              </a:ext>
            </a:extLst>
          </p:cNvPr>
          <p:cNvSpPr/>
          <p:nvPr/>
        </p:nvSpPr>
        <p:spPr>
          <a:xfrm>
            <a:off x="466531" y="2382354"/>
            <a:ext cx="1213146" cy="989045"/>
          </a:xfrm>
          <a:prstGeom prst="rightArrow">
            <a:avLst>
              <a:gd name="adj1" fmla="val 707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準</a:t>
            </a:r>
            <a:r>
              <a:rPr kumimoji="1" lang="en-US" altLang="ja-JP" sz="1200" dirty="0"/>
              <a:t>1</a:t>
            </a:r>
            <a:r>
              <a:rPr kumimoji="1" lang="ja-JP" altLang="en-US" sz="1200" dirty="0"/>
              <a:t>級</a:t>
            </a:r>
            <a:endParaRPr kumimoji="1" lang="en-US" altLang="ja-JP" sz="1200" dirty="0"/>
          </a:p>
          <a:p>
            <a:pPr algn="ctr"/>
            <a:r>
              <a:rPr kumimoji="1" lang="ja-JP" altLang="en-US" sz="1200" dirty="0"/>
              <a:t>まで取る</a:t>
            </a:r>
            <a:endParaRPr kumimoji="1" lang="en-US" altLang="ja-JP" sz="1200" dirty="0"/>
          </a:p>
          <a:p>
            <a:pPr algn="ctr"/>
            <a:r>
              <a:rPr kumimoji="1" lang="ja-JP" altLang="en-US" sz="1200" dirty="0"/>
              <a:t>パターン</a:t>
            </a:r>
          </a:p>
        </p:txBody>
      </p:sp>
      <p:sp>
        <p:nvSpPr>
          <p:cNvPr id="6" name="テキスト ボックス 5">
            <a:extLst>
              <a:ext uri="{FF2B5EF4-FFF2-40B4-BE49-F238E27FC236}">
                <a16:creationId xmlns:a16="http://schemas.microsoft.com/office/drawing/2014/main" id="{55470402-EEF7-ADB1-E19F-A2E9A435D583}"/>
              </a:ext>
            </a:extLst>
          </p:cNvPr>
          <p:cNvSpPr txBox="1"/>
          <p:nvPr/>
        </p:nvSpPr>
        <p:spPr>
          <a:xfrm>
            <a:off x="7869232" y="3371399"/>
            <a:ext cx="3676262" cy="523220"/>
          </a:xfrm>
          <a:prstGeom prst="rect">
            <a:avLst/>
          </a:prstGeom>
          <a:noFill/>
          <a:ln>
            <a:solidFill>
              <a:srgbClr val="FF0000"/>
            </a:solidFill>
          </a:ln>
        </p:spPr>
        <p:txBody>
          <a:bodyPr wrap="square" rtlCol="0">
            <a:spAutoFit/>
          </a:bodyPr>
          <a:lstStyle/>
          <a:p>
            <a:r>
              <a:rPr kumimoji="1" lang="ja-JP" altLang="en-US" sz="1400" dirty="0"/>
              <a:t>小</a:t>
            </a:r>
            <a:r>
              <a:rPr kumimoji="1" lang="en-US" altLang="ja-JP" sz="1400" dirty="0"/>
              <a:t>5</a:t>
            </a:r>
            <a:r>
              <a:rPr kumimoji="1" lang="ja-JP" altLang="en-US" sz="1400" dirty="0"/>
              <a:t>頃から始め、かなり英語に集中し平均の</a:t>
            </a:r>
            <a:r>
              <a:rPr kumimoji="1" lang="en-US" altLang="ja-JP" sz="1400" dirty="0"/>
              <a:t>1.5</a:t>
            </a:r>
            <a:r>
              <a:rPr kumimoji="1" lang="ja-JP" altLang="en-US" sz="1400" dirty="0"/>
              <a:t>～</a:t>
            </a:r>
            <a:r>
              <a:rPr kumimoji="1" lang="en-US" altLang="ja-JP" sz="1400" dirty="0"/>
              <a:t>2</a:t>
            </a:r>
            <a:r>
              <a:rPr kumimoji="1" lang="ja-JP" altLang="en-US" sz="1400" dirty="0"/>
              <a:t>倍速で進めなければ達成は難しい</a:t>
            </a:r>
          </a:p>
        </p:txBody>
      </p:sp>
      <p:sp>
        <p:nvSpPr>
          <p:cNvPr id="7" name="矢印: 右 6">
            <a:extLst>
              <a:ext uri="{FF2B5EF4-FFF2-40B4-BE49-F238E27FC236}">
                <a16:creationId xmlns:a16="http://schemas.microsoft.com/office/drawing/2014/main" id="{2D5B88D3-8B63-5491-AFC3-C53A9C9FD089}"/>
              </a:ext>
            </a:extLst>
          </p:cNvPr>
          <p:cNvSpPr/>
          <p:nvPr/>
        </p:nvSpPr>
        <p:spPr>
          <a:xfrm>
            <a:off x="581192" y="5122505"/>
            <a:ext cx="1213146" cy="989045"/>
          </a:xfrm>
          <a:prstGeom prst="rightArrow">
            <a:avLst>
              <a:gd name="adj1" fmla="val 707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英検２級</a:t>
            </a:r>
            <a:endParaRPr kumimoji="1" lang="en-US" altLang="ja-JP" sz="1200" dirty="0"/>
          </a:p>
          <a:p>
            <a:pPr algn="ctr"/>
            <a:r>
              <a:rPr kumimoji="1" lang="ja-JP" altLang="en-US" sz="1200" dirty="0"/>
              <a:t>まで取る</a:t>
            </a:r>
            <a:endParaRPr kumimoji="1" lang="en-US" altLang="ja-JP" sz="1200" dirty="0"/>
          </a:p>
          <a:p>
            <a:pPr algn="ctr"/>
            <a:r>
              <a:rPr kumimoji="1" lang="ja-JP" altLang="en-US" sz="1200" dirty="0"/>
              <a:t>パターン</a:t>
            </a:r>
          </a:p>
        </p:txBody>
      </p:sp>
      <p:graphicFrame>
        <p:nvGraphicFramePr>
          <p:cNvPr id="8" name="コンテンツ プレースホルダー 2">
            <a:extLst>
              <a:ext uri="{FF2B5EF4-FFF2-40B4-BE49-F238E27FC236}">
                <a16:creationId xmlns:a16="http://schemas.microsoft.com/office/drawing/2014/main" id="{6EFE38B6-37FD-9559-EE07-A5DD04636A65}"/>
              </a:ext>
            </a:extLst>
          </p:cNvPr>
          <p:cNvGraphicFramePr>
            <a:graphicFrameLocks/>
          </p:cNvGraphicFramePr>
          <p:nvPr>
            <p:extLst>
              <p:ext uri="{D42A27DB-BD31-4B8C-83A1-F6EECF244321}">
                <p14:modId xmlns:p14="http://schemas.microsoft.com/office/powerpoint/2010/main" val="3708966935"/>
              </p:ext>
            </p:extLst>
          </p:nvPr>
        </p:nvGraphicFramePr>
        <p:xfrm>
          <a:off x="1679676" y="4264090"/>
          <a:ext cx="5514975" cy="27058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コンテンツ プレースホルダー 2">
            <a:extLst>
              <a:ext uri="{FF2B5EF4-FFF2-40B4-BE49-F238E27FC236}">
                <a16:creationId xmlns:a16="http://schemas.microsoft.com/office/drawing/2014/main" id="{CEC418BE-A5F4-9822-A7D2-00A40EED57A4}"/>
              </a:ext>
            </a:extLst>
          </p:cNvPr>
          <p:cNvGraphicFramePr>
            <a:graphicFrameLocks/>
          </p:cNvGraphicFramePr>
          <p:nvPr>
            <p:extLst>
              <p:ext uri="{D42A27DB-BD31-4B8C-83A1-F6EECF244321}">
                <p14:modId xmlns:p14="http://schemas.microsoft.com/office/powerpoint/2010/main" val="3282375575"/>
              </p:ext>
            </p:extLst>
          </p:nvPr>
        </p:nvGraphicFramePr>
        <p:xfrm>
          <a:off x="6509948" y="4335684"/>
          <a:ext cx="5514975" cy="25626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11" name="直線矢印コネクタ 10">
            <a:extLst>
              <a:ext uri="{FF2B5EF4-FFF2-40B4-BE49-F238E27FC236}">
                <a16:creationId xmlns:a16="http://schemas.microsoft.com/office/drawing/2014/main" id="{DFBB369B-ED74-DEA9-09D2-6BBD67B80A8D}"/>
              </a:ext>
            </a:extLst>
          </p:cNvPr>
          <p:cNvCxnSpPr>
            <a:cxnSpLocks/>
          </p:cNvCxnSpPr>
          <p:nvPr/>
        </p:nvCxnSpPr>
        <p:spPr>
          <a:xfrm>
            <a:off x="158620" y="4158220"/>
            <a:ext cx="118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78388F6-E96C-22F0-B33E-0A187AEEAF95}"/>
              </a:ext>
            </a:extLst>
          </p:cNvPr>
          <p:cNvSpPr txBox="1"/>
          <p:nvPr/>
        </p:nvSpPr>
        <p:spPr>
          <a:xfrm>
            <a:off x="7771656" y="6111550"/>
            <a:ext cx="3676262" cy="523220"/>
          </a:xfrm>
          <a:prstGeom prst="rect">
            <a:avLst/>
          </a:prstGeom>
          <a:noFill/>
          <a:ln>
            <a:solidFill>
              <a:srgbClr val="FF0000"/>
            </a:solidFill>
          </a:ln>
        </p:spPr>
        <p:txBody>
          <a:bodyPr wrap="square" rtlCol="0">
            <a:spAutoFit/>
          </a:bodyPr>
          <a:lstStyle/>
          <a:p>
            <a:r>
              <a:rPr kumimoji="1" lang="ja-JP" altLang="en-US" sz="1400" dirty="0"/>
              <a:t>中</a:t>
            </a:r>
            <a:r>
              <a:rPr kumimoji="1" lang="en-US" altLang="ja-JP" sz="1400" dirty="0"/>
              <a:t>1</a:t>
            </a:r>
            <a:r>
              <a:rPr kumimoji="1" lang="ja-JP" altLang="en-US" sz="1400" dirty="0"/>
              <a:t>からきちんとやっていれば間に合うが、高校からの巻返すのは極めて困難なペース</a:t>
            </a:r>
          </a:p>
        </p:txBody>
      </p:sp>
    </p:spTree>
    <p:extLst>
      <p:ext uri="{BB962C8B-B14F-4D97-AF65-F5344CB8AC3E}">
        <p14:creationId xmlns:p14="http://schemas.microsoft.com/office/powerpoint/2010/main" val="26378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18302" y="767677"/>
            <a:ext cx="11029616" cy="649423"/>
          </a:xfrm>
        </p:spPr>
        <p:txBody>
          <a:bodyPr rtlCol="0"/>
          <a:lstStyle/>
          <a:p>
            <a:pPr rtl="0"/>
            <a:r>
              <a:rPr lang="ja-JP" altLang="en-US" dirty="0"/>
              <a:t>現状から考える正しい逆算の仕方</a:t>
            </a:r>
            <a:endParaRPr lang="ja" dirty="0"/>
          </a:p>
        </p:txBody>
      </p:sp>
      <p:graphicFrame>
        <p:nvGraphicFramePr>
          <p:cNvPr id="4" name="コンテンツ プレースホルダー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668150119"/>
              </p:ext>
            </p:extLst>
          </p:nvPr>
        </p:nvGraphicFramePr>
        <p:xfrm>
          <a:off x="722318" y="1810140"/>
          <a:ext cx="5514975" cy="256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2">
            <a:extLst>
              <a:ext uri="{FF2B5EF4-FFF2-40B4-BE49-F238E27FC236}">
                <a16:creationId xmlns:a16="http://schemas.microsoft.com/office/drawing/2014/main" id="{6D3FB2AC-9208-64CE-36BB-6B3E02C3D9B2}"/>
              </a:ext>
            </a:extLst>
          </p:cNvPr>
          <p:cNvGraphicFramePr>
            <a:graphicFrameLocks/>
          </p:cNvGraphicFramePr>
          <p:nvPr>
            <p:extLst>
              <p:ext uri="{D42A27DB-BD31-4B8C-83A1-F6EECF244321}">
                <p14:modId xmlns:p14="http://schemas.microsoft.com/office/powerpoint/2010/main" val="2007965361"/>
              </p:ext>
            </p:extLst>
          </p:nvPr>
        </p:nvGraphicFramePr>
        <p:xfrm>
          <a:off x="5833021" y="1810139"/>
          <a:ext cx="5514975" cy="2562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直線矢印コネクタ 10">
            <a:extLst>
              <a:ext uri="{FF2B5EF4-FFF2-40B4-BE49-F238E27FC236}">
                <a16:creationId xmlns:a16="http://schemas.microsoft.com/office/drawing/2014/main" id="{DFBB369B-ED74-DEA9-09D2-6BBD67B80A8D}"/>
              </a:ext>
            </a:extLst>
          </p:cNvPr>
          <p:cNvCxnSpPr>
            <a:cxnSpLocks/>
          </p:cNvCxnSpPr>
          <p:nvPr/>
        </p:nvCxnSpPr>
        <p:spPr>
          <a:xfrm>
            <a:off x="158620" y="3971601"/>
            <a:ext cx="118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四角形: 角を丸くする 9">
            <a:extLst>
              <a:ext uri="{FF2B5EF4-FFF2-40B4-BE49-F238E27FC236}">
                <a16:creationId xmlns:a16="http://schemas.microsoft.com/office/drawing/2014/main" id="{E155E65C-A5A9-206B-8982-B7E1B76CAEE3}"/>
              </a:ext>
            </a:extLst>
          </p:cNvPr>
          <p:cNvSpPr/>
          <p:nvPr/>
        </p:nvSpPr>
        <p:spPr>
          <a:xfrm>
            <a:off x="1007705" y="1827824"/>
            <a:ext cx="2631233" cy="90604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コンテンツ プレースホルダー 2">
            <a:extLst>
              <a:ext uri="{FF2B5EF4-FFF2-40B4-BE49-F238E27FC236}">
                <a16:creationId xmlns:a16="http://schemas.microsoft.com/office/drawing/2014/main" id="{DD3D4249-5A68-4547-6277-DEE16E9CE798}"/>
              </a:ext>
            </a:extLst>
          </p:cNvPr>
          <p:cNvGraphicFramePr>
            <a:graphicFrameLocks/>
          </p:cNvGraphicFramePr>
          <p:nvPr>
            <p:extLst>
              <p:ext uri="{D42A27DB-BD31-4B8C-83A1-F6EECF244321}">
                <p14:modId xmlns:p14="http://schemas.microsoft.com/office/powerpoint/2010/main" val="2892176214"/>
              </p:ext>
            </p:extLst>
          </p:nvPr>
        </p:nvGraphicFramePr>
        <p:xfrm>
          <a:off x="927588" y="4239209"/>
          <a:ext cx="5514975" cy="256268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コンテンツ プレースホルダー 2">
            <a:extLst>
              <a:ext uri="{FF2B5EF4-FFF2-40B4-BE49-F238E27FC236}">
                <a16:creationId xmlns:a16="http://schemas.microsoft.com/office/drawing/2014/main" id="{81387F84-D509-4B6D-5054-B2813C51BB62}"/>
              </a:ext>
            </a:extLst>
          </p:cNvPr>
          <p:cNvGraphicFramePr>
            <a:graphicFrameLocks/>
          </p:cNvGraphicFramePr>
          <p:nvPr>
            <p:extLst>
              <p:ext uri="{D42A27DB-BD31-4B8C-83A1-F6EECF244321}">
                <p14:modId xmlns:p14="http://schemas.microsoft.com/office/powerpoint/2010/main" val="5360498"/>
              </p:ext>
            </p:extLst>
          </p:nvPr>
        </p:nvGraphicFramePr>
        <p:xfrm>
          <a:off x="6056952" y="4239208"/>
          <a:ext cx="5514975" cy="25626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5" name="テキスト ボックス 14">
            <a:extLst>
              <a:ext uri="{FF2B5EF4-FFF2-40B4-BE49-F238E27FC236}">
                <a16:creationId xmlns:a16="http://schemas.microsoft.com/office/drawing/2014/main" id="{8FF25106-D21B-7FCF-4327-727ECB0A6C77}"/>
              </a:ext>
            </a:extLst>
          </p:cNvPr>
          <p:cNvSpPr txBox="1"/>
          <p:nvPr/>
        </p:nvSpPr>
        <p:spPr>
          <a:xfrm>
            <a:off x="5236153" y="5888381"/>
            <a:ext cx="6708710" cy="646331"/>
          </a:xfrm>
          <a:prstGeom prst="rect">
            <a:avLst/>
          </a:prstGeom>
          <a:noFill/>
          <a:ln>
            <a:solidFill>
              <a:srgbClr val="002060"/>
            </a:solidFill>
          </a:ln>
        </p:spPr>
        <p:txBody>
          <a:bodyPr wrap="square" rtlCol="0">
            <a:spAutoFit/>
          </a:bodyPr>
          <a:lstStyle/>
          <a:p>
            <a:r>
              <a:rPr kumimoji="1" lang="en-US" altLang="ja-JP" sz="1200" dirty="0">
                <a:solidFill>
                  <a:srgbClr val="FF0000"/>
                </a:solidFill>
                <a:latin typeface="HGSｺﾞｼｯｸM" panose="020B0600000000000000" pitchFamily="50" charset="-128"/>
                <a:ea typeface="HGSｺﾞｼｯｸM" panose="020B0600000000000000" pitchFamily="50" charset="-128"/>
              </a:rPr>
              <a:t>【</a:t>
            </a:r>
            <a:r>
              <a:rPr kumimoji="1" lang="ja-JP" altLang="en-US" sz="1200" dirty="0">
                <a:solidFill>
                  <a:srgbClr val="FF0000"/>
                </a:solidFill>
                <a:latin typeface="HGSｺﾞｼｯｸM" panose="020B0600000000000000" pitchFamily="50" charset="-128"/>
                <a:ea typeface="HGSｺﾞｼｯｸM" panose="020B0600000000000000" pitchFamily="50" charset="-128"/>
              </a:rPr>
              <a:t>ポイント</a:t>
            </a:r>
            <a:r>
              <a:rPr kumimoji="1" lang="en-US" altLang="ja-JP" sz="1200" dirty="0">
                <a:solidFill>
                  <a:srgbClr val="FF0000"/>
                </a:solidFill>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準</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級から</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級まで現行で</a:t>
            </a:r>
            <a:r>
              <a:rPr kumimoji="1" lang="en-US" altLang="ja-JP" sz="1200" dirty="0">
                <a:latin typeface="HGSｺﾞｼｯｸM" panose="020B0600000000000000" pitchFamily="50" charset="-128"/>
                <a:ea typeface="HGSｺﾞｼｯｸM" panose="020B0600000000000000" pitchFamily="50" charset="-128"/>
              </a:rPr>
              <a:t>13.6</a:t>
            </a:r>
            <a:r>
              <a:rPr kumimoji="1" lang="ja-JP" altLang="en-US" sz="1200" dirty="0">
                <a:latin typeface="HGSｺﾞｼｯｸM" panose="020B0600000000000000" pitchFamily="50" charset="-128"/>
                <a:ea typeface="HGSｺﾞｼｯｸM" panose="020B0600000000000000" pitchFamily="50" charset="-128"/>
              </a:rPr>
              <a:t>カ月。来年度、難易度が上がったら</a:t>
            </a:r>
            <a:r>
              <a:rPr kumimoji="1" lang="en-US" altLang="ja-JP" sz="1200" dirty="0">
                <a:latin typeface="HGSｺﾞｼｯｸM" panose="020B0600000000000000" pitchFamily="50" charset="-128"/>
                <a:ea typeface="HGSｺﾞｼｯｸM" panose="020B0600000000000000" pitchFamily="50" charset="-128"/>
              </a:rPr>
              <a:t>1</a:t>
            </a:r>
            <a:r>
              <a:rPr kumimoji="1" lang="ja-JP" altLang="en-US" sz="1200" dirty="0">
                <a:latin typeface="HGSｺﾞｼｯｸM" panose="020B0600000000000000" pitchFamily="50" charset="-128"/>
                <a:ea typeface="HGSｺﾞｼｯｸM" panose="020B0600000000000000" pitchFamily="50" charset="-128"/>
              </a:rPr>
              <a:t>年半？</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新形式に順応できなければ</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年かかる可能性も？</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a:t>
            </a:r>
            <a:r>
              <a:rPr kumimoji="1" lang="en-US" altLang="ja-JP" sz="1200" dirty="0">
                <a:latin typeface="HGSｺﾞｼｯｸM" panose="020B0600000000000000" pitchFamily="50" charset="-128"/>
                <a:ea typeface="HGSｺﾞｼｯｸM" panose="020B0600000000000000" pitchFamily="50" charset="-128"/>
              </a:rPr>
              <a:t>2024</a:t>
            </a:r>
            <a:r>
              <a:rPr kumimoji="1" lang="ja-JP" altLang="en-US" sz="1200" dirty="0">
                <a:latin typeface="HGSｺﾞｼｯｸM" panose="020B0600000000000000" pitchFamily="50" charset="-128"/>
                <a:ea typeface="HGSｺﾞｼｯｸM" panose="020B0600000000000000" pitchFamily="50" charset="-128"/>
              </a:rPr>
              <a:t>年度に</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級を取りこぼすと、新級が始まり、</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級も取れないで高校が終わる！</a:t>
            </a:r>
          </a:p>
        </p:txBody>
      </p:sp>
      <p:sp>
        <p:nvSpPr>
          <p:cNvPr id="16" name="四角形: 角を丸くする 15">
            <a:extLst>
              <a:ext uri="{FF2B5EF4-FFF2-40B4-BE49-F238E27FC236}">
                <a16:creationId xmlns:a16="http://schemas.microsoft.com/office/drawing/2014/main" id="{12C12132-97DF-8F46-5B96-9B69AA089D9E}"/>
              </a:ext>
            </a:extLst>
          </p:cNvPr>
          <p:cNvSpPr/>
          <p:nvPr/>
        </p:nvSpPr>
        <p:spPr>
          <a:xfrm>
            <a:off x="870379" y="4329402"/>
            <a:ext cx="2631233" cy="8354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04452FB7-9340-1DE9-9E04-20A47C290B8C}"/>
              </a:ext>
            </a:extLst>
          </p:cNvPr>
          <p:cNvSpPr/>
          <p:nvPr/>
        </p:nvSpPr>
        <p:spPr>
          <a:xfrm>
            <a:off x="295935" y="5252604"/>
            <a:ext cx="517434" cy="53589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例</a:t>
            </a:r>
          </a:p>
        </p:txBody>
      </p:sp>
    </p:spTree>
    <p:extLst>
      <p:ext uri="{BB962C8B-B14F-4D97-AF65-F5344CB8AC3E}">
        <p14:creationId xmlns:p14="http://schemas.microsoft.com/office/powerpoint/2010/main" val="14496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４．変わることの影響と問題点は？　まとめ</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2611017" y="1852987"/>
            <a:ext cx="6969966" cy="2789853"/>
          </a:xfrm>
          <a:ln>
            <a:solidFill>
              <a:schemeClr val="tx1"/>
            </a:solidFill>
          </a:ln>
        </p:spPr>
        <p:txBody>
          <a:bodyPr rtlCol="0">
            <a:normAutofit/>
          </a:bodyPr>
          <a:lstStyle/>
          <a:p>
            <a:r>
              <a:rPr lang="ja-JP" altLang="en-US" sz="1600" dirty="0"/>
              <a:t>現在の高校</a:t>
            </a:r>
            <a:r>
              <a:rPr lang="en-US" altLang="ja-JP" sz="1600" dirty="0"/>
              <a:t>1</a:t>
            </a:r>
            <a:r>
              <a:rPr lang="ja-JP" altLang="en-US" sz="1600" dirty="0"/>
              <a:t>年生から下の年代にとっては、影響は甚大</a:t>
            </a:r>
            <a:endParaRPr lang="en-US" altLang="ja-JP" sz="1600" dirty="0"/>
          </a:p>
          <a:p>
            <a:r>
              <a:rPr lang="ja-JP" altLang="en-US" sz="1600" dirty="0"/>
              <a:t>遅くとも中学生になった時点できちんとした英語学習が求められる</a:t>
            </a:r>
            <a:endParaRPr lang="en-US" altLang="ja-JP" sz="1600" dirty="0"/>
          </a:p>
          <a:p>
            <a:r>
              <a:rPr lang="ja-JP" altLang="en-US" sz="1600" dirty="0"/>
              <a:t>途中でつまづいたり、苦手になってしまうと巻き返し困難なスケジュール感</a:t>
            </a:r>
            <a:endParaRPr lang="en-US" altLang="ja-JP" sz="1600" dirty="0"/>
          </a:p>
          <a:p>
            <a:r>
              <a:rPr lang="ja-JP" altLang="en-US" sz="1600" dirty="0">
                <a:solidFill>
                  <a:srgbClr val="FF0000"/>
                </a:solidFill>
              </a:rPr>
              <a:t>現在英検</a:t>
            </a:r>
            <a:r>
              <a:rPr lang="en-US" altLang="ja-JP" sz="1600" dirty="0">
                <a:solidFill>
                  <a:srgbClr val="FF0000"/>
                </a:solidFill>
              </a:rPr>
              <a:t>3</a:t>
            </a:r>
            <a:r>
              <a:rPr lang="ja-JP" altLang="en-US" sz="1600" dirty="0">
                <a:solidFill>
                  <a:srgbClr val="FF0000"/>
                </a:solidFill>
              </a:rPr>
              <a:t>級の人は準</a:t>
            </a:r>
            <a:r>
              <a:rPr lang="en-US" altLang="ja-JP" sz="1600" dirty="0">
                <a:solidFill>
                  <a:srgbClr val="FF0000"/>
                </a:solidFill>
              </a:rPr>
              <a:t>2</a:t>
            </a:r>
            <a:r>
              <a:rPr lang="ja-JP" altLang="en-US" sz="1600" dirty="0">
                <a:solidFill>
                  <a:srgbClr val="FF0000"/>
                </a:solidFill>
              </a:rPr>
              <a:t>級を、準</a:t>
            </a:r>
            <a:r>
              <a:rPr lang="en-US" altLang="ja-JP" sz="1600" dirty="0">
                <a:solidFill>
                  <a:srgbClr val="FF0000"/>
                </a:solidFill>
              </a:rPr>
              <a:t>2</a:t>
            </a:r>
            <a:r>
              <a:rPr lang="ja-JP" altLang="en-US" sz="1600" dirty="0">
                <a:solidFill>
                  <a:srgbClr val="FF0000"/>
                </a:solidFill>
              </a:rPr>
              <a:t>級の人は</a:t>
            </a:r>
            <a:r>
              <a:rPr lang="en-US" altLang="ja-JP" sz="1600" dirty="0">
                <a:solidFill>
                  <a:srgbClr val="FF0000"/>
                </a:solidFill>
              </a:rPr>
              <a:t>2</a:t>
            </a:r>
            <a:r>
              <a:rPr lang="ja-JP" altLang="en-US" sz="1600" dirty="0">
                <a:solidFill>
                  <a:srgbClr val="FF0000"/>
                </a:solidFill>
              </a:rPr>
              <a:t>級を来年度までには取る！</a:t>
            </a:r>
            <a:endParaRPr lang="en-US" altLang="ja-JP" sz="1600" dirty="0">
              <a:solidFill>
                <a:srgbClr val="FF0000"/>
              </a:solidFill>
            </a:endParaRPr>
          </a:p>
          <a:p>
            <a:r>
              <a:rPr lang="ja-JP" altLang="en-US" sz="1600" b="1" dirty="0">
                <a:solidFill>
                  <a:srgbClr val="FF0000"/>
                </a:solidFill>
              </a:rPr>
              <a:t>狙える人は現行の（簡単な）間に、次回</a:t>
            </a:r>
            <a:r>
              <a:rPr lang="en-US" altLang="ja-JP" sz="1600" b="1" dirty="0">
                <a:solidFill>
                  <a:srgbClr val="FF0000"/>
                </a:solidFill>
              </a:rPr>
              <a:t>1</a:t>
            </a:r>
            <a:r>
              <a:rPr lang="ja-JP" altLang="en-US" sz="1600" b="1" dirty="0">
                <a:solidFill>
                  <a:srgbClr val="FF0000"/>
                </a:solidFill>
              </a:rPr>
              <a:t>月に一つでも上の級の取得を！</a:t>
            </a:r>
            <a:endParaRPr lang="en-US" altLang="ja-JP" sz="1600" b="1" dirty="0">
              <a:solidFill>
                <a:srgbClr val="FF0000"/>
              </a:solidFill>
            </a:endParaRPr>
          </a:p>
          <a:p>
            <a:r>
              <a:rPr lang="ja-JP" altLang="en-US" sz="1600" dirty="0"/>
              <a:t>後回しにすればするほど、英検の難化が待ち受けていることを常に念頭に動く</a:t>
            </a:r>
            <a:endParaRPr lang="en-US" altLang="ja-JP" sz="16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30668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５．私たちはどうすればいいのか？　</a:t>
            </a:r>
            <a:endParaRPr lang="en-US" altLang="ja-JP" sz="2800" dirty="0"/>
          </a:p>
          <a:p>
            <a:pPr marL="0" indent="0" algn="ctr" rtl="0">
              <a:buNone/>
            </a:pPr>
            <a:r>
              <a:rPr lang="ja-JP" altLang="en-US" sz="1400" dirty="0"/>
              <a:t>～正しい学習法への回帰か、一気呵成の対策が成功の道～</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53879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586204"/>
            <a:ext cx="5085183" cy="4907902"/>
          </a:xfrm>
          <a:ln>
            <a:solidFill>
              <a:schemeClr val="tx1"/>
            </a:solidFill>
          </a:ln>
        </p:spPr>
        <p:txBody>
          <a:bodyPr>
            <a:normAutofit fontScale="92500"/>
          </a:bodyPr>
          <a:lstStyle/>
          <a:p>
            <a:pPr marL="0" indent="0" algn="ctr">
              <a:lnSpc>
                <a:spcPts val="2000"/>
              </a:lnSpc>
              <a:buNone/>
            </a:pPr>
            <a:r>
              <a:rPr lang="en-US" altLang="ja-JP" sz="2200" dirty="0">
                <a:solidFill>
                  <a:srgbClr val="FF0000"/>
                </a:solidFill>
              </a:rPr>
              <a:t>【</a:t>
            </a:r>
            <a:r>
              <a:rPr lang="ja-JP" altLang="en-US" sz="2200" dirty="0">
                <a:solidFill>
                  <a:srgbClr val="FF0000"/>
                </a:solidFill>
              </a:rPr>
              <a:t>小学校での英語教科化がもたらしたもの</a:t>
            </a:r>
            <a:r>
              <a:rPr lang="en-US" altLang="ja-JP" sz="2200" dirty="0">
                <a:solidFill>
                  <a:srgbClr val="FF0000"/>
                </a:solidFill>
              </a:rPr>
              <a:t>】</a:t>
            </a:r>
          </a:p>
          <a:p>
            <a:pPr marL="0" indent="0" algn="just">
              <a:buNone/>
            </a:pP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・国を挙げて国民の英語力をあげるため、</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2022</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年より小学校</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3</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年生・</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4</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年生で「外国語活動」が必修となり、</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5</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6</a:t>
            </a:r>
            <a:r>
              <a:rPr lang="ja-JP" altLang="en-US" sz="1800" b="1" kern="100" dirty="0">
                <a:latin typeface="HGSｺﾞｼｯｸM" panose="020B0600000000000000" pitchFamily="50" charset="-128"/>
                <a:ea typeface="HGSｺﾞｼｯｸM" panose="020B0600000000000000" pitchFamily="50" charset="-128"/>
                <a:cs typeface="Times New Roman" panose="02020603050405020304" pitchFamily="18" charset="0"/>
              </a:rPr>
              <a:t>年生で「外国語」という“教科”になった。</a:t>
            </a:r>
            <a:endParaRPr lang="en-US" altLang="ja-JP" sz="1800" b="1"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endParaRPr lang="en-US" altLang="ja-JP" sz="1800" b="1"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・それに伴い、小学生が習得する英単語は</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600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700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語（→中学校では</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1600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1800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単語）とされた。</a:t>
            </a: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それまでは中学卒業時点で</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1200</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語だったため、計</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2500</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語というのは</a:t>
            </a:r>
            <a:r>
              <a:rPr lang="ja-JP" altLang="en-US" sz="1800" u="sng"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単純に倍以上</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になった。</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 </a:t>
            </a:r>
          </a:p>
          <a:p>
            <a:pPr marL="0" indent="0" algn="just">
              <a:buNone/>
            </a:pPr>
            <a:endParaRPr lang="en-US" altLang="ja-JP" sz="1800"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結果、日本人の英語力はどうなったのだろうか？</a:t>
            </a:r>
            <a:endParaRPr lang="ja-JP"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89" y="514395"/>
            <a:ext cx="11265159" cy="87586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（１）ストップ！！絶対にやってはいけないこと　　</a:t>
            </a:r>
            <a:r>
              <a:rPr lang="ja-JP" altLang="en-US" sz="1800" b="1" u="sng" dirty="0">
                <a:solidFill>
                  <a:srgbClr val="FF0000"/>
                </a:solidFill>
              </a:rPr>
              <a:t>→早すぎるスタートは逆効果です。英語で挫折しない・英語嫌いに</a:t>
            </a:r>
            <a:endParaRPr lang="en-US" altLang="ja-JP" sz="1800" b="1" u="sng" dirty="0">
              <a:solidFill>
                <a:srgbClr val="FF0000"/>
              </a:solidFill>
            </a:endParaRPr>
          </a:p>
          <a:p>
            <a:pPr marL="0" indent="0">
              <a:lnSpc>
                <a:spcPts val="2000"/>
              </a:lnSpc>
              <a:buFont typeface="Wingdings 2" panose="05020102010507070707" pitchFamily="18" charset="2"/>
              <a:buNone/>
            </a:pPr>
            <a:r>
              <a:rPr lang="ja-JP" altLang="en-US" sz="1800" b="1" u="sng" dirty="0">
                <a:solidFill>
                  <a:srgbClr val="FF0000"/>
                </a:solidFill>
              </a:rPr>
              <a:t>ならないためにも、ある程度の理解力がついてから（小</a:t>
            </a:r>
            <a:r>
              <a:rPr lang="en-US" altLang="ja-JP" sz="1800" b="1" u="sng" dirty="0">
                <a:solidFill>
                  <a:srgbClr val="FF0000"/>
                </a:solidFill>
              </a:rPr>
              <a:t>5</a:t>
            </a:r>
            <a:r>
              <a:rPr lang="ja-JP" altLang="en-US" sz="1800" b="1" u="sng" dirty="0">
                <a:solidFill>
                  <a:srgbClr val="FF0000"/>
                </a:solidFill>
              </a:rPr>
              <a:t>程度）で間に合いますし、そちらの方が良い結果が出ます。</a:t>
            </a:r>
            <a:endParaRPr lang="en-US" altLang="ja-JP" sz="1800" dirty="0">
              <a:solidFill>
                <a:srgbClr val="FF0000"/>
              </a:solidFill>
            </a:endParaRPr>
          </a:p>
        </p:txBody>
      </p:sp>
      <p:sp>
        <p:nvSpPr>
          <p:cNvPr id="4" name="矢印: 右 3">
            <a:extLst>
              <a:ext uri="{FF2B5EF4-FFF2-40B4-BE49-F238E27FC236}">
                <a16:creationId xmlns:a16="http://schemas.microsoft.com/office/drawing/2014/main" id="{0EF36097-418F-B814-635E-8AAA5DD35622}"/>
              </a:ext>
            </a:extLst>
          </p:cNvPr>
          <p:cNvSpPr/>
          <p:nvPr/>
        </p:nvSpPr>
        <p:spPr>
          <a:xfrm>
            <a:off x="5690117" y="3603949"/>
            <a:ext cx="811766" cy="751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32317213-7C32-6618-7671-909BB0B630E8}"/>
              </a:ext>
            </a:extLst>
          </p:cNvPr>
          <p:cNvSpPr txBox="1">
            <a:spLocks/>
          </p:cNvSpPr>
          <p:nvPr/>
        </p:nvSpPr>
        <p:spPr>
          <a:xfrm>
            <a:off x="6764694" y="1586204"/>
            <a:ext cx="5085183" cy="4907901"/>
          </a:xfrm>
          <a:prstGeom prst="rect">
            <a:avLst/>
          </a:prstGeom>
          <a:ln>
            <a:solidFill>
              <a:schemeClr val="tx1"/>
            </a:solidFill>
          </a:ln>
        </p:spPr>
        <p:txBody>
          <a:bodyPr vert="horz" lIns="91440" tIns="45720" rIns="91440" bIns="45720" rtlCol="0" anchor="ctr">
            <a:normAutofit fontScale="62500" lnSpcReduction="2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gn="ctr">
              <a:lnSpc>
                <a:spcPts val="2000"/>
              </a:lnSpc>
              <a:buFont typeface="Wingdings 2" panose="05020102010507070707" pitchFamily="18" charset="2"/>
              <a:buNone/>
            </a:pPr>
            <a:r>
              <a:rPr lang="en-US" altLang="ja-JP" sz="2200" dirty="0">
                <a:solidFill>
                  <a:srgbClr val="FF0000"/>
                </a:solidFill>
              </a:rPr>
              <a:t>【</a:t>
            </a:r>
            <a:r>
              <a:rPr lang="ja-JP" altLang="en-US" sz="2200" dirty="0">
                <a:solidFill>
                  <a:srgbClr val="FF0000"/>
                </a:solidFill>
              </a:rPr>
              <a:t>これが現実の結果</a:t>
            </a:r>
            <a:r>
              <a:rPr lang="en-US" altLang="ja-JP" sz="2200" dirty="0">
                <a:solidFill>
                  <a:srgbClr val="FF0000"/>
                </a:solidFill>
              </a:rPr>
              <a:t>】</a:t>
            </a:r>
          </a:p>
          <a:p>
            <a:pPr marL="0" indent="0" algn="just">
              <a:buFont typeface="Wingdings 2" panose="05020102010507070707" pitchFamily="18" charset="2"/>
              <a:buNone/>
            </a:pPr>
            <a:endParaRPr lang="en-US" altLang="ja-JP" sz="1800" b="1"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Font typeface="Wingdings 2" panose="05020102010507070707" pitchFamily="18" charset="2"/>
              <a:buNone/>
            </a:pP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①全国学力・学習状況調査（全国学力テスト）中学</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3</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年生の「英語</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技能」の平均正答率（カッコ内は前回</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年前の結果） </a:t>
            </a:r>
            <a:endParaRPr lang="en-US" altLang="ja-JP" sz="20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・聞く</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58.9</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68.3</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9.4</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・読む</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51.7</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56.2</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4.5</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・書く</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24.1</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46.4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22.3</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・話す</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12.4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30.8</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18.4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受験生のうち</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60</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％は正答率</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0</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endParaRPr lang="en-US" altLang="ja-JP" sz="2000" b="1"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2023</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年（今年）</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7</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月</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31</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日発表。文科省国立教育政策研究所実施）</a:t>
            </a:r>
            <a:endParaRPr lang="en-US" altLang="ja-JP" sz="18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endParaRPr lang="en-US" altLang="ja-JP" sz="18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2000" dirty="0">
                <a:solidFill>
                  <a:srgbClr val="FF0000"/>
                </a:solidFill>
                <a:latin typeface="ヒラギノ角ゴ Pro W3"/>
              </a:rPr>
              <a:t>②</a:t>
            </a:r>
            <a:r>
              <a:rPr lang="ja-JP" altLang="en-US" sz="2000" b="0" i="0" dirty="0">
                <a:solidFill>
                  <a:srgbClr val="FF0000"/>
                </a:solidFill>
                <a:effectLst/>
                <a:latin typeface="ヒラギノ角ゴ Pro W3"/>
              </a:rPr>
              <a:t>「英語の学習が好きではない」と答えた小学</a:t>
            </a:r>
            <a:r>
              <a:rPr lang="en-US" altLang="ja-JP" sz="2000" b="0" i="0" dirty="0">
                <a:solidFill>
                  <a:srgbClr val="FF0000"/>
                </a:solidFill>
                <a:effectLst/>
                <a:latin typeface="ヒラギノ角ゴ Pro W3"/>
              </a:rPr>
              <a:t>6</a:t>
            </a:r>
            <a:r>
              <a:rPr lang="ja-JP" altLang="en-US" sz="2000" b="0" i="0" dirty="0">
                <a:solidFill>
                  <a:srgbClr val="FF0000"/>
                </a:solidFill>
                <a:effectLst/>
                <a:latin typeface="ヒラギノ角ゴ Pro W3"/>
              </a:rPr>
              <a:t>年生：</a:t>
            </a:r>
            <a:r>
              <a:rPr lang="en-US" altLang="ja-JP" sz="2000" b="0" i="0" dirty="0">
                <a:solidFill>
                  <a:srgbClr val="FF0000"/>
                </a:solidFill>
                <a:effectLst/>
                <a:latin typeface="ヒラギノ角ゴ Pro W3"/>
              </a:rPr>
              <a:t>13</a:t>
            </a:r>
            <a:r>
              <a:rPr lang="ja-JP" altLang="en-US" sz="2000" b="0" i="0" dirty="0">
                <a:solidFill>
                  <a:srgbClr val="FF0000"/>
                </a:solidFill>
                <a:effectLst/>
                <a:latin typeface="ヒラギノ角ゴ Pro W3"/>
              </a:rPr>
              <a:t>年度は</a:t>
            </a:r>
            <a:r>
              <a:rPr lang="en-US" altLang="ja-JP" sz="2000" b="0" i="0" dirty="0">
                <a:solidFill>
                  <a:srgbClr val="FF0000"/>
                </a:solidFill>
                <a:effectLst/>
                <a:latin typeface="ヒラギノ角ゴ Pro W3"/>
              </a:rPr>
              <a:t>23.7</a:t>
            </a:r>
            <a:r>
              <a:rPr lang="ja-JP" altLang="en-US" sz="2000" b="0" i="0" dirty="0">
                <a:solidFill>
                  <a:srgbClr val="FF0000"/>
                </a:solidFill>
                <a:effectLst/>
                <a:latin typeface="ヒラギノ角ゴ Pro W3"/>
              </a:rPr>
              <a:t>％→</a:t>
            </a:r>
            <a:endParaRPr lang="en-US" altLang="ja-JP" sz="2000" b="0" i="0" dirty="0">
              <a:solidFill>
                <a:srgbClr val="FF0000"/>
              </a:solidFill>
              <a:effectLst/>
              <a:latin typeface="ヒラギノ角ゴ Pro W3"/>
            </a:endParaRPr>
          </a:p>
          <a:p>
            <a:pPr marL="0" indent="0" algn="just">
              <a:buFont typeface="Wingdings 2" panose="05020102010507070707" pitchFamily="18" charset="2"/>
              <a:buNone/>
            </a:pPr>
            <a:r>
              <a:rPr lang="ja-JP" altLang="en-US" sz="2000" dirty="0">
                <a:solidFill>
                  <a:srgbClr val="FF0000"/>
                </a:solidFill>
                <a:latin typeface="ヒラギノ角ゴ Pro W3"/>
              </a:rPr>
              <a:t>　　</a:t>
            </a:r>
            <a:r>
              <a:rPr lang="ja-JP" altLang="en-US" sz="2000" b="0" i="0" dirty="0">
                <a:solidFill>
                  <a:srgbClr val="FF0000"/>
                </a:solidFill>
                <a:effectLst/>
                <a:latin typeface="ヒラギノ角ゴ Pro W3"/>
              </a:rPr>
              <a:t>教科化後の</a:t>
            </a:r>
            <a:r>
              <a:rPr lang="en-US" altLang="ja-JP" sz="2000" b="0" i="0" dirty="0">
                <a:solidFill>
                  <a:srgbClr val="FF0000"/>
                </a:solidFill>
                <a:effectLst/>
                <a:latin typeface="ヒラギノ角ゴ Pro W3"/>
              </a:rPr>
              <a:t>21</a:t>
            </a:r>
            <a:r>
              <a:rPr lang="ja-JP" altLang="en-US" sz="2000" b="0" i="0" dirty="0">
                <a:solidFill>
                  <a:srgbClr val="FF0000"/>
                </a:solidFill>
                <a:effectLst/>
                <a:latin typeface="ヒラギノ角ゴ Pro W3"/>
              </a:rPr>
              <a:t>年度は</a:t>
            </a:r>
            <a:r>
              <a:rPr lang="en-US" altLang="ja-JP" sz="2000" b="0" i="0" dirty="0">
                <a:solidFill>
                  <a:srgbClr val="FF0000"/>
                </a:solidFill>
                <a:effectLst/>
                <a:latin typeface="ヒラギノ角ゴ Pro W3"/>
              </a:rPr>
              <a:t>31.5</a:t>
            </a:r>
            <a:r>
              <a:rPr lang="ja-JP" altLang="en-US" sz="2000" b="0" i="0" dirty="0">
                <a:solidFill>
                  <a:srgbClr val="FF0000"/>
                </a:solidFill>
                <a:effectLst/>
                <a:latin typeface="ヒラギノ角ゴ Pro W3"/>
              </a:rPr>
              <a:t>％</a:t>
            </a:r>
            <a:endParaRPr lang="en-US" altLang="ja-JP" sz="2000" kern="100" dirty="0">
              <a:solidFill>
                <a:srgbClr val="FF0000"/>
              </a:solidFill>
              <a:latin typeface="ヒラギノ角ゴ Pro W3"/>
              <a:ea typeface="HGSｺﾞｼｯｸM" panose="020B0600000000000000" pitchFamily="50" charset="-128"/>
              <a:cs typeface="Times New Roman" panose="02020603050405020304" pitchFamily="18" charset="0"/>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③「英語の授業内容はよく分かります」と答えた中学</a:t>
            </a:r>
            <a:r>
              <a:rPr lang="en-US" altLang="ja-JP" sz="2000" b="0" i="0" dirty="0">
                <a:solidFill>
                  <a:srgbClr val="333333"/>
                </a:solidFill>
                <a:effectLst/>
                <a:latin typeface="ヒラギノ角ゴ Pro W3"/>
              </a:rPr>
              <a:t>3</a:t>
            </a:r>
            <a:r>
              <a:rPr lang="ja-JP" altLang="en-US" sz="2000" b="0" i="0" dirty="0">
                <a:solidFill>
                  <a:srgbClr val="333333"/>
                </a:solidFill>
                <a:effectLst/>
                <a:latin typeface="ヒラギノ角ゴ Pro W3"/>
              </a:rPr>
              <a:t>年生は</a:t>
            </a:r>
            <a:r>
              <a:rPr lang="en-US" altLang="ja-JP" sz="2000" b="0" i="0" dirty="0">
                <a:solidFill>
                  <a:srgbClr val="333333"/>
                </a:solidFill>
                <a:effectLst/>
                <a:latin typeface="ヒラギノ角ゴ Pro W3"/>
              </a:rPr>
              <a:t>64.4</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62.4</a:t>
            </a:r>
            <a:r>
              <a:rPr lang="ja-JP" altLang="en-US" sz="2000" b="0" i="0" dirty="0">
                <a:solidFill>
                  <a:srgbClr val="333333"/>
                </a:solidFill>
                <a:effectLst/>
                <a:latin typeface="ヒラギノ角ゴ Pro W3"/>
              </a:rPr>
              <a:t>％</a:t>
            </a:r>
            <a:endParaRPr lang="en-US" altLang="ja-JP" sz="2000" b="0" i="0" dirty="0">
              <a:solidFill>
                <a:srgbClr val="333333"/>
              </a:solidFill>
              <a:effectLst/>
              <a:latin typeface="ヒラギノ角ゴ Pro W3"/>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④「英語の勉強は好きです」との回答は</a:t>
            </a:r>
            <a:r>
              <a:rPr lang="en-US" altLang="ja-JP" sz="2000" b="0" i="0" dirty="0">
                <a:solidFill>
                  <a:srgbClr val="333333"/>
                </a:solidFill>
                <a:effectLst/>
                <a:latin typeface="ヒラギノ角ゴ Pro W3"/>
              </a:rPr>
              <a:t>52.3</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48.3</a:t>
            </a:r>
            <a:r>
              <a:rPr lang="ja-JP" altLang="en-US" sz="2000" b="0" i="0" dirty="0">
                <a:solidFill>
                  <a:srgbClr val="333333"/>
                </a:solidFill>
                <a:effectLst/>
                <a:latin typeface="ヒラギノ角ゴ Pro W3"/>
              </a:rPr>
              <a:t>％</a:t>
            </a:r>
            <a:endParaRPr lang="en-US" altLang="ja-JP" sz="2000" dirty="0">
              <a:solidFill>
                <a:srgbClr val="333333"/>
              </a:solidFill>
              <a:latin typeface="ヒラギノ角ゴ Pro W3"/>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⑤「将来、積極的に英語を使うような生活をしたり職業に就いたりしたい」と答えたのは</a:t>
            </a:r>
            <a:r>
              <a:rPr lang="en-US" altLang="ja-JP" sz="2000" b="0" i="0" dirty="0">
                <a:solidFill>
                  <a:srgbClr val="333333"/>
                </a:solidFill>
                <a:effectLst/>
                <a:latin typeface="ヒラギノ角ゴ Pro W3"/>
              </a:rPr>
              <a:t>37.2</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32.2</a:t>
            </a:r>
            <a:r>
              <a:rPr lang="ja-JP" altLang="en-US" sz="2000" b="0" i="0" dirty="0">
                <a:solidFill>
                  <a:srgbClr val="333333"/>
                </a:solidFill>
                <a:effectLst/>
                <a:latin typeface="ヒラギノ角ゴ Pro W3"/>
              </a:rPr>
              <a:t>％</a:t>
            </a:r>
            <a:endParaRPr lang="en-US" altLang="ja-JP" sz="1800" kern="100" dirty="0">
              <a:solidFill>
                <a:srgbClr val="333333"/>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Font typeface="Wingdings 2" panose="05020102010507070707" pitchFamily="18" charset="2"/>
              <a:buNone/>
            </a:pP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（②～⑤は</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年に一度行われている、文科省の調査結果による）</a:t>
            </a:r>
            <a:endParaRPr lang="ja-JP" altLang="ja-JP" sz="1800"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28124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611757"/>
            <a:ext cx="9269341" cy="3634486"/>
          </a:xfrm>
        </p:spPr>
        <p:txBody>
          <a:bodyPr rtlCol="0">
            <a:normAutofit/>
          </a:bodyPr>
          <a:lstStyle/>
          <a:p>
            <a:pPr marL="0" indent="0" rtl="0">
              <a:buNone/>
            </a:pPr>
            <a:r>
              <a:rPr lang="ja-JP" altLang="en-US" sz="1800" dirty="0"/>
              <a:t>１．はじめに　　</a:t>
            </a:r>
            <a:r>
              <a:rPr lang="ja-JP" altLang="en-US" sz="1400" dirty="0"/>
              <a:t>～今回のあいつぐ変更点の概要～</a:t>
            </a:r>
            <a:endParaRPr lang="en-US" altLang="ja-JP" sz="1400" dirty="0"/>
          </a:p>
          <a:p>
            <a:pPr marL="0" indent="0" rtl="0">
              <a:buNone/>
            </a:pPr>
            <a:r>
              <a:rPr lang="ja-JP" altLang="en-US" sz="1800" dirty="0"/>
              <a:t>２．なぜいま変わるのか？　</a:t>
            </a:r>
            <a:r>
              <a:rPr lang="ja-JP" altLang="en-US" sz="1400" dirty="0"/>
              <a:t>～変更に至った時代的背景と、英検が抱えているジレンマ～</a:t>
            </a:r>
            <a:endParaRPr lang="en-US" altLang="ja-JP" sz="1400" dirty="0"/>
          </a:p>
          <a:p>
            <a:pPr marL="0" indent="0" rtl="0">
              <a:buNone/>
            </a:pPr>
            <a:r>
              <a:rPr lang="ja-JP" altLang="en-US" sz="1800" dirty="0"/>
              <a:t>３．どのように変わるのか？　</a:t>
            </a:r>
            <a:r>
              <a:rPr lang="ja-JP" altLang="en-US" sz="1400" dirty="0"/>
              <a:t>～具体的な変更内容のご説明～</a:t>
            </a:r>
            <a:endParaRPr lang="en-US" altLang="ja-JP" sz="1400" dirty="0"/>
          </a:p>
          <a:p>
            <a:pPr marL="0" indent="0" rtl="0">
              <a:buNone/>
            </a:pPr>
            <a:r>
              <a:rPr lang="ja-JP" altLang="en-US" sz="1800" dirty="0"/>
              <a:t>４．変わることによる影響と問題点は？　</a:t>
            </a:r>
            <a:r>
              <a:rPr lang="ja-JP" altLang="en-US" sz="1400" dirty="0"/>
              <a:t>～大学受験までの流れが全面見直しへ。これからの正しい逆算の仕方～</a:t>
            </a:r>
            <a:endParaRPr lang="en-US" altLang="ja-JP" sz="1400" dirty="0"/>
          </a:p>
          <a:p>
            <a:pPr marL="0" indent="0" rtl="0">
              <a:buNone/>
            </a:pPr>
            <a:r>
              <a:rPr lang="ja-JP" altLang="en-US" sz="1800" dirty="0"/>
              <a:t>５．私たちはどうすればよいのか？　</a:t>
            </a:r>
            <a:r>
              <a:rPr lang="ja-JP" altLang="en-US" sz="1400" dirty="0"/>
              <a:t>～正しい学習法への回帰か、一気呵成の対策が成功の道～</a:t>
            </a:r>
            <a:endParaRPr lang="en-US" altLang="ja-JP" sz="1400" dirty="0"/>
          </a:p>
          <a:p>
            <a:pPr marL="0" indent="0" rtl="0">
              <a:buNone/>
            </a:pPr>
            <a:r>
              <a:rPr lang="ja-JP" altLang="en-US" sz="1800" dirty="0"/>
              <a:t>６．質疑応答</a:t>
            </a:r>
            <a:endParaRPr lang="en-US" altLang="ja-JP" sz="1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533053"/>
            <a:ext cx="11260667" cy="859279"/>
          </a:xfrm>
          <a:prstGeom prst="rect">
            <a:avLst/>
          </a:prstGeom>
        </p:spPr>
      </p:pic>
    </p:spTree>
    <p:extLst>
      <p:ext uri="{BB962C8B-B14F-4D97-AF65-F5344CB8AC3E}">
        <p14:creationId xmlns:p14="http://schemas.microsoft.com/office/powerpoint/2010/main" val="1675150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64258" y="0"/>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重要ポイント</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61329" y="1279179"/>
            <a:ext cx="9269341" cy="2872943"/>
          </a:xfrm>
        </p:spPr>
        <p:txBody>
          <a:bodyPr rtlCol="0">
            <a:normAutofit fontScale="47500" lnSpcReduction="20000"/>
          </a:bodyPr>
          <a:lstStyle/>
          <a:p>
            <a:pPr marL="0" indent="0" algn="ctr" rtl="0">
              <a:buNone/>
            </a:pPr>
            <a:r>
              <a:rPr lang="ja-JP" altLang="en-US" sz="2800" dirty="0"/>
              <a:t>幼児（小学生中学年まで程度を含む）への必要以上の英語教育は</a:t>
            </a:r>
            <a:endParaRPr lang="en-US" altLang="ja-JP" sz="2800" dirty="0"/>
          </a:p>
          <a:p>
            <a:pPr marL="0" indent="0" algn="ctr" rtl="0">
              <a:buNone/>
            </a:pPr>
            <a:r>
              <a:rPr lang="ja-JP" altLang="en-US" sz="2800" dirty="0"/>
              <a:t>英語の挫折経験を植えさせ、嫌いを増やしているだけに過ぎない。　</a:t>
            </a:r>
            <a:endParaRPr lang="en-US" altLang="ja-JP" sz="2800" dirty="0"/>
          </a:p>
          <a:p>
            <a:pPr marL="0" indent="0" algn="ctr" rtl="0">
              <a:buNone/>
            </a:pPr>
            <a:endParaRPr lang="en-US" altLang="ja-JP" sz="2800" dirty="0"/>
          </a:p>
          <a:p>
            <a:pPr marL="0" indent="0" algn="ctr" rtl="0">
              <a:buNone/>
            </a:pPr>
            <a:r>
              <a:rPr lang="ja-JP" altLang="en-US" sz="2800" dirty="0"/>
              <a:t>英語は日本語にとって「鏡像言語」と理解し</a:t>
            </a:r>
            <a:endParaRPr lang="en-US" altLang="ja-JP" sz="2800" dirty="0"/>
          </a:p>
          <a:p>
            <a:pPr marL="0" indent="0" algn="ctr" rtl="0">
              <a:buNone/>
            </a:pPr>
            <a:r>
              <a:rPr lang="ja-JP" altLang="en-US" sz="2800" dirty="0"/>
              <a:t>「論理的に思考」する学習が実は一番、短期間での効果を生みやすい。</a:t>
            </a:r>
            <a:endParaRPr lang="en-US" altLang="ja-JP" sz="2800" dirty="0"/>
          </a:p>
          <a:p>
            <a:pPr marL="0" indent="0" algn="ctr" rtl="0">
              <a:buNone/>
            </a:pPr>
            <a:endParaRPr lang="en-US" altLang="ja-JP" sz="2800" dirty="0"/>
          </a:p>
          <a:p>
            <a:pPr marL="0" indent="0" algn="ctr" rtl="0">
              <a:buNone/>
            </a:pPr>
            <a:r>
              <a:rPr lang="ja-JP" altLang="en-US" sz="2800" dirty="0"/>
              <a:t>「</a:t>
            </a:r>
            <a:r>
              <a:rPr lang="ja-JP" altLang="en-US" sz="2800" b="0" i="0" dirty="0">
                <a:solidFill>
                  <a:srgbClr val="333333"/>
                </a:solidFill>
                <a:effectLst/>
                <a:latin typeface="ヒラギノ角ゴ Pro W3"/>
              </a:rPr>
              <a:t>深い思考力と鋭い感性は、母語で磨かれます。</a:t>
            </a:r>
            <a:endParaRPr lang="en-US" altLang="ja-JP" sz="2800" b="0" i="0" dirty="0">
              <a:solidFill>
                <a:srgbClr val="333333"/>
              </a:solidFill>
              <a:effectLst/>
              <a:latin typeface="ヒラギノ角ゴ Pro W3"/>
            </a:endParaRPr>
          </a:p>
          <a:p>
            <a:pPr marL="0" indent="0" algn="ctr" rtl="0">
              <a:buNone/>
            </a:pPr>
            <a:r>
              <a:rPr lang="ja-JP" altLang="en-US" sz="2800" b="0" i="0" dirty="0">
                <a:solidFill>
                  <a:srgbClr val="333333"/>
                </a:solidFill>
                <a:effectLst/>
                <a:latin typeface="ヒラギノ角ゴ Pro W3"/>
              </a:rPr>
              <a:t>ですから、小学生にはまず母語すなわち国語の力を付けさせるべきです。</a:t>
            </a:r>
            <a:endParaRPr lang="en-US" altLang="ja-JP" sz="2800" b="0" i="0" dirty="0">
              <a:solidFill>
                <a:srgbClr val="333333"/>
              </a:solidFill>
              <a:effectLst/>
              <a:latin typeface="ヒラギノ角ゴ Pro W3"/>
            </a:endParaRPr>
          </a:p>
          <a:p>
            <a:pPr marL="0" indent="0" algn="ctr" rtl="0">
              <a:buNone/>
            </a:pPr>
            <a:r>
              <a:rPr lang="ja-JP" altLang="en-US" sz="2800" b="0" i="0" dirty="0">
                <a:solidFill>
                  <a:srgbClr val="333333"/>
                </a:solidFill>
                <a:effectLst/>
                <a:latin typeface="ヒラギノ角ゴ Pro W3"/>
              </a:rPr>
              <a:t>それこそが、やがて外国語の力を伸ばす基盤となるのです。」</a:t>
            </a:r>
            <a:endParaRPr lang="en-US" altLang="ja-JP" sz="2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
        <p:nvSpPr>
          <p:cNvPr id="4" name="サブタイトル 2">
            <a:extLst>
              <a:ext uri="{FF2B5EF4-FFF2-40B4-BE49-F238E27FC236}">
                <a16:creationId xmlns:a16="http://schemas.microsoft.com/office/drawing/2014/main" id="{E36AD1D7-E6AF-2703-8C59-FFB782040630}"/>
              </a:ext>
            </a:extLst>
          </p:cNvPr>
          <p:cNvSpPr txBox="1">
            <a:spLocks/>
          </p:cNvSpPr>
          <p:nvPr/>
        </p:nvSpPr>
        <p:spPr>
          <a:xfrm>
            <a:off x="1461329" y="4347656"/>
            <a:ext cx="9269341" cy="609747"/>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gn="ctr">
              <a:buFont typeface="Wingdings 2" panose="05020102010507070707" pitchFamily="18" charset="2"/>
              <a:buNone/>
            </a:pPr>
            <a:r>
              <a:rPr lang="ja-JP" altLang="en-US" sz="1050" dirty="0"/>
              <a:t>和歌山大学名誉教授（専攻：</a:t>
            </a:r>
            <a:r>
              <a:rPr lang="ja-JP" altLang="en-US" sz="1050" dirty="0">
                <a:solidFill>
                  <a:srgbClr val="FF0000"/>
                </a:solidFill>
              </a:rPr>
              <a:t>英語教育学</a:t>
            </a:r>
            <a:r>
              <a:rPr lang="ja-JP" altLang="en-US" sz="1050" dirty="0"/>
              <a:t>・英語教育史）</a:t>
            </a:r>
            <a:endParaRPr lang="en-US" altLang="ja-JP" sz="1050" dirty="0"/>
          </a:p>
          <a:p>
            <a:pPr marL="0" indent="0" algn="ctr">
              <a:buFont typeface="Wingdings 2" panose="05020102010507070707" pitchFamily="18" charset="2"/>
              <a:buNone/>
            </a:pPr>
            <a:r>
              <a:rPr lang="ja-JP" altLang="en-US" sz="1050" dirty="0"/>
              <a:t>江利川春雄 博士</a:t>
            </a:r>
            <a:endParaRPr lang="en-US" altLang="ja-JP" sz="1050" dirty="0"/>
          </a:p>
        </p:txBody>
      </p:sp>
    </p:spTree>
    <p:extLst>
      <p:ext uri="{BB962C8B-B14F-4D97-AF65-F5344CB8AC3E}">
        <p14:creationId xmlns:p14="http://schemas.microsoft.com/office/powerpoint/2010/main" val="145100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152936"/>
            <a:ext cx="6503436" cy="1017037"/>
          </a:xfrm>
          <a:ln>
            <a:noFill/>
          </a:ln>
        </p:spPr>
        <p:txBody>
          <a:bodyPr>
            <a:normAutofit/>
          </a:bodyPr>
          <a:lstStyle/>
          <a:p>
            <a:pPr marL="0" indent="0" algn="ctr">
              <a:lnSpc>
                <a:spcPts val="2000"/>
              </a:lnSpc>
              <a:buNone/>
            </a:pPr>
            <a:r>
              <a:rPr lang="en-US" altLang="ja-JP" sz="2200" dirty="0">
                <a:solidFill>
                  <a:srgbClr val="FF0000"/>
                </a:solidFill>
              </a:rPr>
              <a:t>【</a:t>
            </a:r>
            <a:r>
              <a:rPr lang="ja-JP" altLang="en-US" sz="2200" dirty="0">
                <a:solidFill>
                  <a:srgbClr val="FF0000"/>
                </a:solidFill>
              </a:rPr>
              <a:t>最も重要な語彙力は「紙辞書」でなければ育たない</a:t>
            </a:r>
            <a:r>
              <a:rPr lang="en-US" altLang="ja-JP" sz="2200" dirty="0">
                <a:solidFill>
                  <a:srgbClr val="FF0000"/>
                </a:solidFill>
              </a:rPr>
              <a:t>】</a:t>
            </a:r>
          </a:p>
          <a:p>
            <a:pPr marL="0" indent="0" algn="just">
              <a:buNone/>
            </a:pP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966996"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（２）正しい学習法への回帰</a:t>
            </a:r>
            <a:endParaRPr lang="en-US" altLang="ja-JP" sz="1800" dirty="0"/>
          </a:p>
        </p:txBody>
      </p:sp>
      <p:pic>
        <p:nvPicPr>
          <p:cNvPr id="7" name="図 6">
            <a:extLst>
              <a:ext uri="{FF2B5EF4-FFF2-40B4-BE49-F238E27FC236}">
                <a16:creationId xmlns:a16="http://schemas.microsoft.com/office/drawing/2014/main" id="{1C2D689F-2F53-8D29-D6EF-C36CE476F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03" y="1824740"/>
            <a:ext cx="5430719" cy="4206895"/>
          </a:xfrm>
          <a:prstGeom prst="rect">
            <a:avLst/>
          </a:prstGeom>
          <a:ln>
            <a:solidFill>
              <a:srgbClr val="0070C0"/>
            </a:solidFill>
          </a:ln>
        </p:spPr>
      </p:pic>
      <p:sp>
        <p:nvSpPr>
          <p:cNvPr id="11" name="テキスト ボックス 10">
            <a:extLst>
              <a:ext uri="{FF2B5EF4-FFF2-40B4-BE49-F238E27FC236}">
                <a16:creationId xmlns:a16="http://schemas.microsoft.com/office/drawing/2014/main" id="{25006C38-3879-5116-F63B-4B08C8D564AD}"/>
              </a:ext>
            </a:extLst>
          </p:cNvPr>
          <p:cNvSpPr txBox="1"/>
          <p:nvPr/>
        </p:nvSpPr>
        <p:spPr>
          <a:xfrm>
            <a:off x="6095999" y="1824740"/>
            <a:ext cx="5760097" cy="1384995"/>
          </a:xfrm>
          <a:prstGeom prst="rect">
            <a:avLst/>
          </a:prstGeom>
          <a:noFill/>
        </p:spPr>
        <p:txBody>
          <a:bodyPr wrap="square">
            <a:spAutoFit/>
          </a:bodyPr>
          <a:lstStyle/>
          <a:p>
            <a:pPr algn="l"/>
            <a:r>
              <a:rPr lang="ja-JP" altLang="en-US" sz="1400" b="0" i="0" dirty="0">
                <a:solidFill>
                  <a:srgbClr val="222222"/>
                </a:solidFill>
                <a:effectLst/>
                <a:latin typeface="YuGothic"/>
              </a:rPr>
              <a:t>①「</a:t>
            </a:r>
            <a:r>
              <a:rPr lang="en-US" altLang="ja-JP" sz="1400" b="0" i="0" dirty="0">
                <a:solidFill>
                  <a:srgbClr val="222222"/>
                </a:solidFill>
                <a:effectLst/>
                <a:latin typeface="YuGothic"/>
              </a:rPr>
              <a:t>Google</a:t>
            </a:r>
            <a:r>
              <a:rPr lang="ja-JP" altLang="en-US" sz="1400" b="0" i="0" dirty="0">
                <a:solidFill>
                  <a:srgbClr val="222222"/>
                </a:solidFill>
                <a:effectLst/>
                <a:latin typeface="YuGothic"/>
              </a:rPr>
              <a:t>効果」や「デジタル性健忘」とも呼ばれているこの現象は、スマホで検索した情報は、覚えることができないというより、そもそも覚える必要がない情報と、私たちの脳はとらえているために起こる。</a:t>
            </a:r>
          </a:p>
          <a:p>
            <a:pPr algn="l"/>
            <a:r>
              <a:rPr lang="ja-JP" altLang="en-US" sz="1400" b="0" i="0" dirty="0">
                <a:solidFill>
                  <a:srgbClr val="222222"/>
                </a:solidFill>
                <a:effectLst/>
                <a:latin typeface="YuGothic"/>
              </a:rPr>
              <a:t>「忘れたらまた調べればいいや」と脳は最初から記憶することを放棄してため、脳が持つ記憶という機能を、インターネットに頼って「アウトソーシング」しているような状態といる。</a:t>
            </a:r>
          </a:p>
        </p:txBody>
      </p:sp>
      <p:sp>
        <p:nvSpPr>
          <p:cNvPr id="13" name="テキスト ボックス 12">
            <a:extLst>
              <a:ext uri="{FF2B5EF4-FFF2-40B4-BE49-F238E27FC236}">
                <a16:creationId xmlns:a16="http://schemas.microsoft.com/office/drawing/2014/main" id="{F308CC94-BA96-2BB4-7E86-B2E3DB5C344C}"/>
              </a:ext>
            </a:extLst>
          </p:cNvPr>
          <p:cNvSpPr txBox="1"/>
          <p:nvPr/>
        </p:nvSpPr>
        <p:spPr>
          <a:xfrm>
            <a:off x="6104077" y="3464353"/>
            <a:ext cx="5760098" cy="1815882"/>
          </a:xfrm>
          <a:prstGeom prst="rect">
            <a:avLst/>
          </a:prstGeom>
          <a:noFill/>
        </p:spPr>
        <p:txBody>
          <a:bodyPr wrap="square">
            <a:spAutoFit/>
          </a:bodyPr>
          <a:lstStyle/>
          <a:p>
            <a:pPr algn="l"/>
            <a:r>
              <a:rPr lang="ja-JP" altLang="en-US" sz="1400" b="0" i="0" dirty="0">
                <a:solidFill>
                  <a:srgbClr val="222222"/>
                </a:solidFill>
                <a:effectLst/>
                <a:latin typeface="YuGothic"/>
              </a:rPr>
              <a:t>②紙辞書では</a:t>
            </a:r>
            <a:r>
              <a:rPr lang="en-US" altLang="ja-JP" sz="1400" b="0" i="0" dirty="0">
                <a:solidFill>
                  <a:srgbClr val="222222"/>
                </a:solidFill>
                <a:effectLst/>
                <a:latin typeface="YuGothic"/>
              </a:rPr>
              <a:t>5</a:t>
            </a:r>
            <a:r>
              <a:rPr lang="ja-JP" altLang="en-US" sz="1400" b="0" i="0" dirty="0">
                <a:solidFill>
                  <a:srgbClr val="222222"/>
                </a:solidFill>
                <a:effectLst/>
                <a:latin typeface="YuGothic"/>
              </a:rPr>
              <a:t>つの単語を調べるに応じて、前頭前野が生き生きとはたらいている様子がわる。また、実はそれ以外の時間も調べる作業の間は、活動が高く維持されている。紙の辞書で単語を調べるためには、頭文字のツメを探して本を開き、柱を見ながらページをめくり、指先を器用に操りながら文字を目で追う繊細な作業</a:t>
            </a:r>
            <a:r>
              <a:rPr lang="ja-JP" altLang="en-US" sz="1400" dirty="0">
                <a:solidFill>
                  <a:srgbClr val="222222"/>
                </a:solidFill>
                <a:latin typeface="YuGothic"/>
              </a:rPr>
              <a:t>だ</a:t>
            </a:r>
            <a:r>
              <a:rPr lang="ja-JP" altLang="en-US" sz="1400" b="0" i="0" dirty="0">
                <a:solidFill>
                  <a:srgbClr val="222222"/>
                </a:solidFill>
                <a:effectLst/>
                <a:latin typeface="YuGothic"/>
              </a:rPr>
              <a:t>。ときには目的の単語だけではなく前後にある単語が目に入り、気になって読んでいることもある</a:t>
            </a:r>
            <a:r>
              <a:rPr lang="ja-JP" altLang="en-US" sz="1400" dirty="0">
                <a:solidFill>
                  <a:srgbClr val="222222"/>
                </a:solidFill>
                <a:latin typeface="YuGothic"/>
              </a:rPr>
              <a:t>だろう</a:t>
            </a:r>
            <a:r>
              <a:rPr lang="ja-JP" altLang="en-US" sz="1400" b="0" i="0" dirty="0">
                <a:solidFill>
                  <a:srgbClr val="222222"/>
                </a:solidFill>
                <a:effectLst/>
                <a:latin typeface="YuGothic"/>
              </a:rPr>
              <a:t>。このように、</a:t>
            </a:r>
            <a:r>
              <a:rPr lang="ja-JP" altLang="en-US" sz="1400" b="0" i="0" dirty="0">
                <a:solidFill>
                  <a:srgbClr val="FF0000"/>
                </a:solidFill>
                <a:effectLst/>
                <a:latin typeface="YuGothic"/>
              </a:rPr>
              <a:t>紙の辞書を引くという行為そのものが前頭前野の活動を高めている</a:t>
            </a:r>
            <a:r>
              <a:rPr lang="ja-JP" altLang="en-US" sz="1400" b="0" i="0" dirty="0">
                <a:solidFill>
                  <a:srgbClr val="222222"/>
                </a:solidFill>
                <a:effectLst/>
                <a:latin typeface="YuGothic"/>
              </a:rPr>
              <a:t>と考えられている。</a:t>
            </a:r>
          </a:p>
        </p:txBody>
      </p:sp>
      <p:sp>
        <p:nvSpPr>
          <p:cNvPr id="15" name="テキスト ボックス 14">
            <a:extLst>
              <a:ext uri="{FF2B5EF4-FFF2-40B4-BE49-F238E27FC236}">
                <a16:creationId xmlns:a16="http://schemas.microsoft.com/office/drawing/2014/main" id="{60795D1A-EC4A-4FAB-8F7F-08E67FF0F701}"/>
              </a:ext>
            </a:extLst>
          </p:cNvPr>
          <p:cNvSpPr txBox="1"/>
          <p:nvPr/>
        </p:nvSpPr>
        <p:spPr>
          <a:xfrm>
            <a:off x="6095998" y="5534854"/>
            <a:ext cx="5768177" cy="830997"/>
          </a:xfrm>
          <a:prstGeom prst="rect">
            <a:avLst/>
          </a:prstGeom>
          <a:noFill/>
        </p:spPr>
        <p:txBody>
          <a:bodyPr wrap="square">
            <a:spAutoFit/>
          </a:bodyPr>
          <a:lstStyle/>
          <a:p>
            <a:r>
              <a:rPr lang="ja-JP" altLang="en-US" sz="1200" b="0" i="0" dirty="0">
                <a:solidFill>
                  <a:srgbClr val="222222"/>
                </a:solidFill>
                <a:effectLst/>
                <a:latin typeface="YuGothic"/>
              </a:rPr>
              <a:t>③経済協力開発機構（</a:t>
            </a:r>
            <a:r>
              <a:rPr lang="en-US" altLang="ja-JP" sz="1200" b="0" i="0" dirty="0">
                <a:solidFill>
                  <a:srgbClr val="222222"/>
                </a:solidFill>
                <a:effectLst/>
                <a:latin typeface="YuGothic"/>
              </a:rPr>
              <a:t>OECD</a:t>
            </a:r>
            <a:r>
              <a:rPr lang="ja-JP" altLang="en-US" sz="1200" b="0" i="0" dirty="0">
                <a:solidFill>
                  <a:srgbClr val="222222"/>
                </a:solidFill>
                <a:effectLst/>
                <a:latin typeface="YuGothic"/>
              </a:rPr>
              <a:t>）が</a:t>
            </a:r>
            <a:r>
              <a:rPr lang="en-US" altLang="ja-JP" sz="1200" b="0" i="0" dirty="0">
                <a:solidFill>
                  <a:srgbClr val="222222"/>
                </a:solidFill>
                <a:effectLst/>
                <a:latin typeface="YuGothic"/>
              </a:rPr>
              <a:t>2015</a:t>
            </a:r>
            <a:r>
              <a:rPr lang="ja-JP" altLang="en-US" sz="1200" b="0" i="0" dirty="0">
                <a:solidFill>
                  <a:srgbClr val="222222"/>
                </a:solidFill>
                <a:effectLst/>
                <a:latin typeface="YuGothic"/>
              </a:rPr>
              <a:t>年に発表した、世界</a:t>
            </a:r>
            <a:r>
              <a:rPr lang="en-US" altLang="ja-JP" sz="1200" b="0" i="0" dirty="0">
                <a:solidFill>
                  <a:srgbClr val="222222"/>
                </a:solidFill>
                <a:effectLst/>
                <a:latin typeface="YuGothic"/>
              </a:rPr>
              <a:t>72</a:t>
            </a:r>
            <a:r>
              <a:rPr lang="ja-JP" altLang="en-US" sz="1200" b="0" i="0" dirty="0">
                <a:solidFill>
                  <a:srgbClr val="222222"/>
                </a:solidFill>
                <a:effectLst/>
                <a:latin typeface="YuGothic"/>
              </a:rPr>
              <a:t>の国と地域に住む</a:t>
            </a:r>
            <a:r>
              <a:rPr lang="en-US" altLang="ja-JP" sz="1200" b="0" i="0" dirty="0">
                <a:solidFill>
                  <a:srgbClr val="222222"/>
                </a:solidFill>
                <a:effectLst/>
                <a:latin typeface="YuGothic"/>
              </a:rPr>
              <a:t>15</a:t>
            </a:r>
            <a:r>
              <a:rPr lang="ja-JP" altLang="en-US" sz="1200" b="0" i="0" dirty="0">
                <a:solidFill>
                  <a:srgbClr val="222222"/>
                </a:solidFill>
                <a:effectLst/>
                <a:latin typeface="YuGothic"/>
              </a:rPr>
              <a:t>歳の子どもたち約</a:t>
            </a:r>
            <a:r>
              <a:rPr lang="en-US" altLang="ja-JP" sz="1200" b="0" i="0" dirty="0">
                <a:solidFill>
                  <a:srgbClr val="222222"/>
                </a:solidFill>
                <a:effectLst/>
                <a:latin typeface="YuGothic"/>
              </a:rPr>
              <a:t>54</a:t>
            </a:r>
            <a:r>
              <a:rPr lang="ja-JP" altLang="en-US" sz="1200" b="0" i="0" dirty="0">
                <a:solidFill>
                  <a:srgbClr val="222222"/>
                </a:solidFill>
                <a:effectLst/>
                <a:latin typeface="YuGothic"/>
              </a:rPr>
              <a:t>万人を対象とした調査結果によると、「学校にあるコンピュータの数が多い国ほど数学の学力が低い」「学校でインターネットを使うことが多い国ほど、子どもたちの読解力が低い」ことなどが報告されている。</a:t>
            </a:r>
            <a:endParaRPr lang="ja-JP" altLang="en-US" sz="1200" dirty="0"/>
          </a:p>
        </p:txBody>
      </p:sp>
      <p:sp>
        <p:nvSpPr>
          <p:cNvPr id="16" name="テキスト ボックス 15">
            <a:extLst>
              <a:ext uri="{FF2B5EF4-FFF2-40B4-BE49-F238E27FC236}">
                <a16:creationId xmlns:a16="http://schemas.microsoft.com/office/drawing/2014/main" id="{C4203011-5AD2-556E-D9CD-D7CDACFEA8F9}"/>
              </a:ext>
            </a:extLst>
          </p:cNvPr>
          <p:cNvSpPr txBox="1"/>
          <p:nvPr/>
        </p:nvSpPr>
        <p:spPr>
          <a:xfrm>
            <a:off x="989045" y="6288833"/>
            <a:ext cx="4301412" cy="253916"/>
          </a:xfrm>
          <a:prstGeom prst="rect">
            <a:avLst/>
          </a:prstGeom>
          <a:noFill/>
        </p:spPr>
        <p:txBody>
          <a:bodyPr wrap="square" rtlCol="0">
            <a:spAutoFit/>
          </a:bodyPr>
          <a:lstStyle/>
          <a:p>
            <a:r>
              <a:rPr kumimoji="1" lang="en-US" altLang="ja-JP" sz="1050" dirty="0">
                <a:solidFill>
                  <a:srgbClr val="002060"/>
                </a:solidFill>
              </a:rPr>
              <a:t>※</a:t>
            </a:r>
            <a:r>
              <a:rPr kumimoji="1" lang="ja-JP" altLang="en-US" sz="1050" dirty="0">
                <a:solidFill>
                  <a:srgbClr val="002060"/>
                </a:solidFill>
              </a:rPr>
              <a:t>東北大学加齢医学研究所 川島隆太教授 著作より抜粋</a:t>
            </a:r>
          </a:p>
        </p:txBody>
      </p:sp>
    </p:spTree>
    <p:extLst>
      <p:ext uri="{BB962C8B-B14F-4D97-AF65-F5344CB8AC3E}">
        <p14:creationId xmlns:p14="http://schemas.microsoft.com/office/powerpoint/2010/main" val="308178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984851"/>
            <a:ext cx="11402007" cy="830998"/>
          </a:xfrm>
          <a:ln>
            <a:noFill/>
          </a:ln>
        </p:spPr>
        <p:txBody>
          <a:bodyPr>
            <a:normAutofit/>
          </a:bodyPr>
          <a:lstStyle/>
          <a:p>
            <a:pPr marL="0" indent="0" algn="ctr">
              <a:lnSpc>
                <a:spcPts val="1800"/>
              </a:lnSpc>
              <a:buNone/>
            </a:pPr>
            <a:r>
              <a:rPr lang="ja-JP" altLang="en-US" sz="2000" dirty="0">
                <a:solidFill>
                  <a:srgbClr val="FF0000"/>
                </a:solidFill>
              </a:rPr>
              <a:t>～それでも年始</a:t>
            </a:r>
            <a:r>
              <a:rPr lang="en-US" altLang="ja-JP" sz="2000" dirty="0">
                <a:solidFill>
                  <a:srgbClr val="FF0000"/>
                </a:solidFill>
              </a:rPr>
              <a:t>1</a:t>
            </a:r>
            <a:r>
              <a:rPr lang="ja-JP" altLang="en-US" sz="2000" dirty="0">
                <a:solidFill>
                  <a:srgbClr val="FF0000"/>
                </a:solidFill>
              </a:rPr>
              <a:t>月実施の英検で、どーしても</a:t>
            </a:r>
            <a:r>
              <a:rPr lang="en-US" altLang="ja-JP" sz="2000" dirty="0">
                <a:solidFill>
                  <a:srgbClr val="FF0000"/>
                </a:solidFill>
              </a:rPr>
              <a:t>!! </a:t>
            </a:r>
            <a:r>
              <a:rPr lang="ja-JP" altLang="en-US" sz="2000" dirty="0">
                <a:solidFill>
                  <a:srgbClr val="FF0000"/>
                </a:solidFill>
              </a:rPr>
              <a:t>受かりたい方～</a:t>
            </a:r>
            <a:endParaRPr lang="en-US" altLang="ja-JP" sz="2000" dirty="0">
              <a:solidFill>
                <a:srgbClr val="FF0000"/>
              </a:solidFill>
            </a:endParaRPr>
          </a:p>
          <a:p>
            <a:pPr marL="0" indent="0" algn="ctr">
              <a:lnSpc>
                <a:spcPts val="1800"/>
              </a:lnSpc>
              <a:buNone/>
            </a:pPr>
            <a:r>
              <a:rPr lang="ja-JP" altLang="en-US" sz="2200" dirty="0">
                <a:solidFill>
                  <a:schemeClr val="tx1"/>
                </a:solidFill>
              </a:rPr>
              <a:t>「</a:t>
            </a:r>
            <a:r>
              <a:rPr lang="ja-JP" altLang="en-US" sz="2200" b="1" dirty="0">
                <a:solidFill>
                  <a:schemeClr val="tx1"/>
                </a:solidFill>
              </a:rPr>
              <a:t>必勝！冬期英検特別集中講座</a:t>
            </a:r>
            <a:r>
              <a:rPr lang="ja-JP" altLang="en-US" sz="2200" dirty="0">
                <a:solidFill>
                  <a:schemeClr val="tx1"/>
                </a:solidFill>
              </a:rPr>
              <a:t>」にご応募ください。合格させます。</a:t>
            </a:r>
            <a:endParaRPr lang="en-US" altLang="ja-JP" sz="2200" dirty="0">
              <a:solidFill>
                <a:schemeClr val="tx1"/>
              </a:solidFill>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966996"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（３）一気呵成の対策</a:t>
            </a:r>
            <a:endParaRPr lang="en-US" altLang="ja-JP" sz="1800" dirty="0"/>
          </a:p>
        </p:txBody>
      </p:sp>
      <p:sp>
        <p:nvSpPr>
          <p:cNvPr id="11" name="テキスト ボックス 10">
            <a:extLst>
              <a:ext uri="{FF2B5EF4-FFF2-40B4-BE49-F238E27FC236}">
                <a16:creationId xmlns:a16="http://schemas.microsoft.com/office/drawing/2014/main" id="{25006C38-3879-5116-F63B-4B08C8D564AD}"/>
              </a:ext>
            </a:extLst>
          </p:cNvPr>
          <p:cNvSpPr txBox="1"/>
          <p:nvPr/>
        </p:nvSpPr>
        <p:spPr>
          <a:xfrm>
            <a:off x="1305030" y="2078734"/>
            <a:ext cx="6556311" cy="307777"/>
          </a:xfrm>
          <a:prstGeom prst="rect">
            <a:avLst/>
          </a:prstGeom>
          <a:noFill/>
        </p:spPr>
        <p:txBody>
          <a:bodyPr wrap="square">
            <a:spAutoFit/>
          </a:bodyPr>
          <a:lstStyle/>
          <a:p>
            <a:pPr algn="l"/>
            <a:r>
              <a:rPr lang="ja-JP" altLang="en-US" sz="1400" b="0" i="0" u="sng" dirty="0">
                <a:solidFill>
                  <a:srgbClr val="002060"/>
                </a:solidFill>
                <a:effectLst/>
                <a:latin typeface="YuGothic"/>
              </a:rPr>
              <a:t>①対象：</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級に</a:t>
            </a:r>
            <a:r>
              <a:rPr lang="en-US" altLang="ja-JP" sz="1400" b="0" i="0" dirty="0">
                <a:solidFill>
                  <a:srgbClr val="222222"/>
                </a:solidFill>
                <a:effectLst/>
                <a:latin typeface="YuGothic"/>
              </a:rPr>
              <a:t>1</a:t>
            </a:r>
            <a:r>
              <a:rPr lang="ja-JP" altLang="en-US" sz="1400" b="0" i="0" dirty="0">
                <a:solidFill>
                  <a:srgbClr val="222222"/>
                </a:solidFill>
                <a:effectLst/>
                <a:latin typeface="YuGothic"/>
              </a:rPr>
              <a:t>月本会場試験で本気で受かりたいと思っている方</a:t>
            </a:r>
          </a:p>
        </p:txBody>
      </p:sp>
      <p:sp>
        <p:nvSpPr>
          <p:cNvPr id="4" name="テキスト ボックス 3">
            <a:extLst>
              <a:ext uri="{FF2B5EF4-FFF2-40B4-BE49-F238E27FC236}">
                <a16:creationId xmlns:a16="http://schemas.microsoft.com/office/drawing/2014/main" id="{996AF5CC-3829-FB46-1C4A-8B90CC5CDA33}"/>
              </a:ext>
            </a:extLst>
          </p:cNvPr>
          <p:cNvSpPr txBox="1"/>
          <p:nvPr/>
        </p:nvSpPr>
        <p:spPr>
          <a:xfrm>
            <a:off x="1305030" y="2421830"/>
            <a:ext cx="9989976" cy="2062103"/>
          </a:xfrm>
          <a:prstGeom prst="rect">
            <a:avLst/>
          </a:prstGeom>
          <a:noFill/>
        </p:spPr>
        <p:txBody>
          <a:bodyPr wrap="square">
            <a:spAutoFit/>
          </a:bodyPr>
          <a:lstStyle/>
          <a:p>
            <a:pPr algn="l"/>
            <a:r>
              <a:rPr lang="ja-JP" altLang="en-US" sz="1400" u="sng" dirty="0">
                <a:solidFill>
                  <a:srgbClr val="002060"/>
                </a:solidFill>
                <a:latin typeface="YuGothic"/>
              </a:rPr>
              <a:t>②</a:t>
            </a:r>
            <a:r>
              <a:rPr lang="ja-JP" altLang="en-US" sz="1400" b="0" i="0" u="sng" dirty="0">
                <a:solidFill>
                  <a:srgbClr val="002060"/>
                </a:solidFill>
                <a:effectLst/>
                <a:latin typeface="YuGothic"/>
              </a:rPr>
              <a:t>条件：</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級ともに</a:t>
            </a:r>
            <a:r>
              <a:rPr lang="ja-JP" altLang="en-US" sz="1400" b="0" i="0" u="sng" dirty="0">
                <a:solidFill>
                  <a:srgbClr val="222222"/>
                </a:solidFill>
                <a:effectLst/>
                <a:latin typeface="YuGothic"/>
              </a:rPr>
              <a:t>全日程参加できる方</a:t>
            </a:r>
            <a:endParaRPr lang="en-US" altLang="ja-JP" sz="1400" b="0" i="0" u="sng" dirty="0">
              <a:solidFill>
                <a:srgbClr val="222222"/>
              </a:solidFill>
              <a:effectLst/>
              <a:latin typeface="YuGothic"/>
            </a:endParaRPr>
          </a:p>
          <a:p>
            <a:pPr algn="l"/>
            <a:r>
              <a:rPr lang="ja-JP" altLang="en-US" sz="1400" dirty="0">
                <a:solidFill>
                  <a:srgbClr val="222222"/>
                </a:solidFill>
                <a:latin typeface="YuGothic"/>
              </a:rPr>
              <a:t>　　　　</a:t>
            </a:r>
            <a:r>
              <a:rPr lang="ja-JP" altLang="en-US" sz="1050" b="0" i="0" dirty="0">
                <a:solidFill>
                  <a:srgbClr val="FF0000"/>
                </a:solidFill>
                <a:effectLst/>
                <a:latin typeface="YuGothic"/>
              </a:rPr>
              <a:t>（</a:t>
            </a:r>
            <a:r>
              <a:rPr lang="en-US" altLang="ja-JP" sz="1050" b="0" i="0" dirty="0">
                <a:solidFill>
                  <a:srgbClr val="FF0000"/>
                </a:solidFill>
                <a:effectLst/>
                <a:latin typeface="YuGothic"/>
              </a:rPr>
              <a:t>※</a:t>
            </a:r>
            <a:r>
              <a:rPr lang="ja-JP" altLang="en-US" sz="1050" b="0" i="0" dirty="0">
                <a:solidFill>
                  <a:srgbClr val="FF0000"/>
                </a:solidFill>
                <a:effectLst/>
                <a:latin typeface="YuGothic"/>
              </a:rPr>
              <a:t>当講座は振替はございません</a:t>
            </a:r>
            <a:r>
              <a:rPr lang="ja-JP" altLang="en-US" sz="1050" dirty="0">
                <a:solidFill>
                  <a:srgbClr val="FF0000"/>
                </a:solidFill>
                <a:latin typeface="YuGothic"/>
              </a:rPr>
              <a:t>。条件を満たしているかどうかわからない方は、個別にご相談ください。）</a:t>
            </a:r>
            <a:endParaRPr lang="en-US" altLang="ja-JP" sz="1050" b="0" i="0" dirty="0">
              <a:solidFill>
                <a:srgbClr val="FF0000"/>
              </a:solidFill>
              <a:effectLst/>
              <a:latin typeface="YuGothic"/>
            </a:endParaRPr>
          </a:p>
          <a:p>
            <a:pPr algn="l"/>
            <a:endParaRPr lang="en-US" altLang="ja-JP" sz="900" dirty="0">
              <a:solidFill>
                <a:srgbClr val="222222"/>
              </a:solidFill>
              <a:latin typeface="YuGothic"/>
            </a:endParaRPr>
          </a:p>
          <a:p>
            <a:pPr algn="l"/>
            <a:r>
              <a:rPr lang="ja-JP" altLang="en-US" sz="1400" b="0" i="0" dirty="0">
                <a:solidFill>
                  <a:srgbClr val="222222"/>
                </a:solidFill>
                <a:effectLst/>
                <a:latin typeface="YuGothic"/>
              </a:rPr>
              <a:t>　　　　</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準</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p>
          <a:p>
            <a:pPr algn="l"/>
            <a:r>
              <a:rPr lang="ja-JP" altLang="en-US" sz="1200" dirty="0">
                <a:solidFill>
                  <a:srgbClr val="222222"/>
                </a:solidFill>
                <a:latin typeface="HGSｺﾞｼｯｸM" panose="020B0600000000000000" pitchFamily="50" charset="-128"/>
                <a:ea typeface="HGSｺﾞｼｯｸM" panose="020B0600000000000000" pitchFamily="50" charset="-128"/>
              </a:rPr>
              <a:t>　　　　　・中学までの基本文法を終えており、ある程度きちんと覚えていること</a:t>
            </a:r>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・英検</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3</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級の問題を</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8</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割以上解く力を有していること</a:t>
            </a:r>
            <a:endParaRPr lang="en-US" altLang="ja-JP" sz="1200" b="0" i="0" dirty="0">
              <a:solidFill>
                <a:srgbClr val="222222"/>
              </a:solidFill>
              <a:effectLst/>
              <a:latin typeface="HGSｺﾞｼｯｸM" panose="020B0600000000000000" pitchFamily="50" charset="-128"/>
              <a:ea typeface="HGSｺﾞｼｯｸM" panose="020B0600000000000000" pitchFamily="50" charset="-128"/>
            </a:endParaRPr>
          </a:p>
          <a:p>
            <a:pPr algn="l"/>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p>
          <a:p>
            <a:pPr algn="l"/>
            <a:r>
              <a:rPr lang="ja-JP" altLang="en-US" sz="1200" dirty="0">
                <a:solidFill>
                  <a:srgbClr val="222222"/>
                </a:solidFill>
                <a:latin typeface="HGSｺﾞｼｯｸM" panose="020B0600000000000000" pitchFamily="50" charset="-128"/>
                <a:ea typeface="HGSｺﾞｼｯｸM" panose="020B0600000000000000" pitchFamily="50" charset="-128"/>
              </a:rPr>
              <a:t>　　　　　・準</a:t>
            </a:r>
            <a:r>
              <a:rPr lang="en-US" altLang="ja-JP" sz="1200" dirty="0">
                <a:solidFill>
                  <a:srgbClr val="222222"/>
                </a:solidFill>
                <a:latin typeface="HGSｺﾞｼｯｸM" panose="020B0600000000000000" pitchFamily="50" charset="-128"/>
                <a:ea typeface="HGSｺﾞｼｯｸM" panose="020B0600000000000000" pitchFamily="50" charset="-128"/>
              </a:rPr>
              <a:t>2</a:t>
            </a:r>
            <a:r>
              <a:rPr lang="ja-JP" altLang="en-US" sz="1200" dirty="0">
                <a:solidFill>
                  <a:srgbClr val="222222"/>
                </a:solidFill>
                <a:latin typeface="HGSｺﾞｼｯｸM" panose="020B0600000000000000" pitchFamily="50" charset="-128"/>
                <a:ea typeface="HGSｺﾞｼｯｸM" panose="020B0600000000000000" pitchFamily="50" charset="-128"/>
              </a:rPr>
              <a:t>級までに求められる文法、構文を習得していること（関係副詞、仮定法、推量の助動詞、分詞構文など）</a:t>
            </a:r>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・上記の知識はない場合、上記の準</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級の講座と両方受けることが可能であること</a:t>
            </a:r>
            <a:endParaRPr lang="en-US" altLang="ja-JP" sz="1200" b="0" i="0" dirty="0">
              <a:solidFill>
                <a:srgbClr val="222222"/>
              </a:solidFill>
              <a:effectLst/>
              <a:latin typeface="HGSｺﾞｼｯｸM" panose="020B0600000000000000" pitchFamily="50" charset="-128"/>
              <a:ea typeface="HGSｺﾞｼｯｸM" panose="020B0600000000000000" pitchFamily="50" charset="-128"/>
            </a:endParaRPr>
          </a:p>
        </p:txBody>
      </p:sp>
      <p:sp>
        <p:nvSpPr>
          <p:cNvPr id="5" name="テキスト ボックス 4">
            <a:extLst>
              <a:ext uri="{FF2B5EF4-FFF2-40B4-BE49-F238E27FC236}">
                <a16:creationId xmlns:a16="http://schemas.microsoft.com/office/drawing/2014/main" id="{DC275CF1-D12D-D76F-B09D-4D3748E8D860}"/>
              </a:ext>
            </a:extLst>
          </p:cNvPr>
          <p:cNvSpPr txBox="1"/>
          <p:nvPr/>
        </p:nvSpPr>
        <p:spPr>
          <a:xfrm>
            <a:off x="1305030" y="4530090"/>
            <a:ext cx="9989976" cy="1331134"/>
          </a:xfrm>
          <a:prstGeom prst="rect">
            <a:avLst/>
          </a:prstGeom>
          <a:noFill/>
        </p:spPr>
        <p:txBody>
          <a:bodyPr wrap="square">
            <a:spAutoFit/>
          </a:bodyPr>
          <a:lstStyle/>
          <a:p>
            <a:pPr algn="l"/>
            <a:r>
              <a:rPr lang="ja-JP" altLang="en-US" sz="1400" u="sng" dirty="0">
                <a:solidFill>
                  <a:srgbClr val="002060"/>
                </a:solidFill>
                <a:latin typeface="YuGothic"/>
              </a:rPr>
              <a:t>③日程と定員</a:t>
            </a:r>
            <a:r>
              <a:rPr lang="ja-JP" altLang="en-US" sz="1400" b="0" i="0" dirty="0">
                <a:solidFill>
                  <a:srgbClr val="222222"/>
                </a:solidFill>
                <a:effectLst/>
                <a:latin typeface="YuGothic"/>
              </a:rPr>
              <a:t>：冬休み期間の</a:t>
            </a:r>
            <a:r>
              <a:rPr lang="en-US" altLang="ja-JP" sz="1400" b="0" i="0" dirty="0">
                <a:solidFill>
                  <a:srgbClr val="222222"/>
                </a:solidFill>
                <a:effectLst/>
                <a:latin typeface="YuGothic"/>
              </a:rPr>
              <a:t>7</a:t>
            </a:r>
            <a:r>
              <a:rPr lang="ja-JP" altLang="en-US" sz="1400" b="0" i="0" dirty="0">
                <a:solidFill>
                  <a:srgbClr val="222222"/>
                </a:solidFill>
                <a:effectLst/>
                <a:latin typeface="YuGothic"/>
              </a:rPr>
              <a:t>日間</a:t>
            </a:r>
            <a:r>
              <a:rPr lang="ja-JP" altLang="en-US" sz="1050" b="0" i="0" dirty="0">
                <a:solidFill>
                  <a:srgbClr val="222222"/>
                </a:solidFill>
                <a:effectLst/>
                <a:latin typeface="YuGothic"/>
              </a:rPr>
              <a:t>（</a:t>
            </a:r>
            <a:r>
              <a:rPr lang="en-US" altLang="ja-JP" sz="1050" b="0" i="0" u="sng" dirty="0">
                <a:solidFill>
                  <a:srgbClr val="FF0000"/>
                </a:solidFill>
                <a:effectLst/>
                <a:latin typeface="YuGothic"/>
              </a:rPr>
              <a:t>※</a:t>
            </a:r>
            <a:r>
              <a:rPr lang="ja-JP" altLang="en-US" sz="1050" b="0" i="0" u="sng" dirty="0">
                <a:solidFill>
                  <a:srgbClr val="FF0000"/>
                </a:solidFill>
                <a:effectLst/>
                <a:latin typeface="YuGothic"/>
              </a:rPr>
              <a:t>各講座、先着</a:t>
            </a:r>
            <a:r>
              <a:rPr lang="en-US" altLang="ja-JP" sz="1050" b="0" i="0" u="sng" dirty="0">
                <a:solidFill>
                  <a:srgbClr val="FF0000"/>
                </a:solidFill>
                <a:effectLst/>
                <a:latin typeface="YuGothic"/>
              </a:rPr>
              <a:t>5</a:t>
            </a:r>
            <a:r>
              <a:rPr lang="ja-JP" altLang="en-US" sz="1050" b="0" i="0" u="sng" dirty="0">
                <a:solidFill>
                  <a:srgbClr val="FF0000"/>
                </a:solidFill>
                <a:effectLst/>
                <a:latin typeface="YuGothic"/>
              </a:rPr>
              <a:t>名様</a:t>
            </a:r>
            <a:r>
              <a:rPr lang="ja-JP" altLang="en-US" sz="1050" b="0" i="0" dirty="0">
                <a:solidFill>
                  <a:srgbClr val="222222"/>
                </a:solidFill>
                <a:effectLst/>
                <a:latin typeface="YuGothic"/>
              </a:rPr>
              <a:t>（開講最低人数</a:t>
            </a:r>
            <a:r>
              <a:rPr lang="en-US" altLang="ja-JP" sz="1050" b="0" i="0" dirty="0">
                <a:solidFill>
                  <a:srgbClr val="222222"/>
                </a:solidFill>
                <a:effectLst/>
                <a:latin typeface="YuGothic"/>
              </a:rPr>
              <a:t>3</a:t>
            </a:r>
            <a:r>
              <a:rPr lang="ja-JP" altLang="en-US" sz="1050" b="0" i="0" dirty="0">
                <a:solidFill>
                  <a:srgbClr val="222222"/>
                </a:solidFill>
                <a:effectLst/>
                <a:latin typeface="YuGothic"/>
              </a:rPr>
              <a:t>名）。</a:t>
            </a:r>
            <a:r>
              <a:rPr lang="en-US" altLang="ja-JP" sz="1050" b="0" i="0" u="sng" dirty="0">
                <a:solidFill>
                  <a:srgbClr val="FF0000"/>
                </a:solidFill>
                <a:effectLst/>
                <a:latin typeface="YuGothic"/>
              </a:rPr>
              <a:t>11/15</a:t>
            </a:r>
            <a:r>
              <a:rPr lang="ja-JP" altLang="en-US" sz="1050" b="0" i="0" u="sng" dirty="0">
                <a:solidFill>
                  <a:srgbClr val="FF0000"/>
                </a:solidFill>
                <a:effectLst/>
                <a:latin typeface="YuGothic"/>
              </a:rPr>
              <a:t>から一般募集開始。</a:t>
            </a:r>
            <a:endParaRPr lang="en-US" altLang="ja-JP" sz="1050" b="0" i="0" u="sng" dirty="0">
              <a:solidFill>
                <a:srgbClr val="FF0000"/>
              </a:solidFill>
              <a:effectLst/>
              <a:latin typeface="YuGothic"/>
            </a:endParaRPr>
          </a:p>
          <a:p>
            <a:pPr algn="l"/>
            <a:r>
              <a:rPr lang="ja-JP" altLang="en-US" sz="1050" dirty="0">
                <a:solidFill>
                  <a:srgbClr val="222222"/>
                </a:solidFill>
                <a:latin typeface="YuGothic"/>
              </a:rPr>
              <a:t>　　　　　　　　　　　　　　　　　　　　　　　</a:t>
            </a:r>
            <a:r>
              <a:rPr lang="ja-JP" altLang="en-US" sz="1050" b="0" i="0" dirty="0">
                <a:solidFill>
                  <a:srgbClr val="222222"/>
                </a:solidFill>
                <a:effectLst/>
                <a:latin typeface="YuGothic"/>
              </a:rPr>
              <a:t>なお、最低人数に達しない場合は見送ることがございますので、予めご容赦ください）</a:t>
            </a:r>
            <a:endParaRPr lang="en-US" altLang="ja-JP" sz="1050" b="0" i="0" dirty="0">
              <a:solidFill>
                <a:srgbClr val="222222"/>
              </a:solidFill>
              <a:effectLst/>
              <a:latin typeface="YuGothic"/>
            </a:endParaRPr>
          </a:p>
          <a:p>
            <a:pPr algn="l"/>
            <a:r>
              <a:rPr lang="ja-JP" altLang="en-US" sz="1400" dirty="0">
                <a:solidFill>
                  <a:srgbClr val="222222"/>
                </a:solidFill>
                <a:latin typeface="YuGothic"/>
              </a:rPr>
              <a:t>　　　　</a:t>
            </a:r>
            <a:r>
              <a:rPr lang="en-US" altLang="ja-JP" sz="1400" dirty="0">
                <a:solidFill>
                  <a:srgbClr val="222222"/>
                </a:solidFill>
                <a:latin typeface="YuGothic"/>
              </a:rPr>
              <a:t>【</a:t>
            </a:r>
            <a:r>
              <a:rPr lang="ja-JP" altLang="en-US" sz="1400" dirty="0">
                <a:solidFill>
                  <a:srgbClr val="222222"/>
                </a:solidFill>
                <a:latin typeface="YuGothic"/>
              </a:rPr>
              <a:t>準</a:t>
            </a:r>
            <a:r>
              <a:rPr lang="en-US" altLang="ja-JP" sz="1400" dirty="0">
                <a:solidFill>
                  <a:srgbClr val="222222"/>
                </a:solidFill>
                <a:latin typeface="YuGothic"/>
              </a:rPr>
              <a:t>2</a:t>
            </a:r>
            <a:r>
              <a:rPr lang="ja-JP" altLang="en-US" sz="1400" dirty="0">
                <a:solidFill>
                  <a:srgbClr val="222222"/>
                </a:solidFill>
                <a:latin typeface="YuGothic"/>
              </a:rPr>
              <a:t>級</a:t>
            </a:r>
            <a:r>
              <a:rPr lang="en-US" altLang="ja-JP" sz="1400" dirty="0">
                <a:solidFill>
                  <a:srgbClr val="222222"/>
                </a:solidFill>
                <a:latin typeface="YuGothic"/>
              </a:rPr>
              <a:t>】</a:t>
            </a:r>
          </a:p>
          <a:p>
            <a:pPr algn="l"/>
            <a:r>
              <a:rPr lang="ja-JP" altLang="en-US" sz="1400" b="0" i="0" dirty="0">
                <a:solidFill>
                  <a:srgbClr val="222222"/>
                </a:solidFill>
                <a:effectLst/>
                <a:latin typeface="YuGothic"/>
              </a:rPr>
              <a:t>　　　　　・</a:t>
            </a:r>
            <a:r>
              <a:rPr lang="en-US" altLang="ja-JP" sz="1400" b="1" i="0" dirty="0">
                <a:solidFill>
                  <a:srgbClr val="FF0000"/>
                </a:solidFill>
                <a:effectLst/>
                <a:latin typeface="YuGothic"/>
              </a:rPr>
              <a:t>12/25</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12/28</a:t>
            </a:r>
            <a:r>
              <a:rPr lang="ja-JP" altLang="en-US" sz="1400" b="1" i="0" dirty="0">
                <a:solidFill>
                  <a:srgbClr val="FF0000"/>
                </a:solidFill>
                <a:effectLst/>
                <a:latin typeface="YuGothic"/>
              </a:rPr>
              <a:t>（木）</a:t>
            </a:r>
            <a:r>
              <a:rPr lang="ja-JP" altLang="en-US" sz="1400" b="0" i="0" dirty="0">
                <a:solidFill>
                  <a:srgbClr val="222222"/>
                </a:solidFill>
                <a:effectLst/>
                <a:latin typeface="YuGothic"/>
              </a:rPr>
              <a:t>の</a:t>
            </a:r>
            <a:r>
              <a:rPr lang="en-US" altLang="ja-JP" sz="1400" b="0" i="0" dirty="0">
                <a:solidFill>
                  <a:srgbClr val="222222"/>
                </a:solidFill>
                <a:effectLst/>
                <a:latin typeface="YuGothic"/>
              </a:rPr>
              <a:t>4</a:t>
            </a:r>
            <a:r>
              <a:rPr lang="ja-JP" altLang="en-US" sz="1400" b="0" i="0" dirty="0">
                <a:solidFill>
                  <a:srgbClr val="222222"/>
                </a:solidFill>
                <a:effectLst/>
                <a:latin typeface="YuGothic"/>
              </a:rPr>
              <a:t>日間 </a:t>
            </a:r>
            <a:r>
              <a:rPr lang="en-US" altLang="ja-JP" sz="1400" b="1" i="0" dirty="0">
                <a:effectLst/>
                <a:latin typeface="YuGothic"/>
              </a:rPr>
              <a:t>+</a:t>
            </a:r>
            <a:r>
              <a:rPr lang="ja-JP" altLang="en-US" sz="1400" b="1" i="0" dirty="0">
                <a:solidFill>
                  <a:srgbClr val="FF0000"/>
                </a:solidFill>
                <a:effectLst/>
                <a:latin typeface="YuGothic"/>
              </a:rPr>
              <a:t> </a:t>
            </a:r>
            <a:r>
              <a:rPr lang="en-US" altLang="ja-JP" sz="1400" b="1" i="0" dirty="0">
                <a:solidFill>
                  <a:srgbClr val="FF0000"/>
                </a:solidFill>
                <a:effectLst/>
                <a:latin typeface="YuGothic"/>
              </a:rPr>
              <a:t>1/4</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1/6</a:t>
            </a:r>
            <a:r>
              <a:rPr lang="ja-JP" altLang="en-US" sz="1400" b="1" i="0" dirty="0">
                <a:solidFill>
                  <a:srgbClr val="FF0000"/>
                </a:solidFill>
                <a:effectLst/>
                <a:latin typeface="YuGothic"/>
              </a:rPr>
              <a:t>（土）</a:t>
            </a:r>
            <a:r>
              <a:rPr lang="ja-JP" altLang="en-US" sz="1400" b="0" i="0" dirty="0">
                <a:solidFill>
                  <a:srgbClr val="222222"/>
                </a:solidFill>
                <a:effectLst/>
                <a:latin typeface="YuGothic"/>
              </a:rPr>
              <a:t>の</a:t>
            </a:r>
            <a:r>
              <a:rPr lang="en-US" altLang="ja-JP" sz="1400" b="0" i="0" dirty="0">
                <a:solidFill>
                  <a:srgbClr val="222222"/>
                </a:solidFill>
                <a:effectLst/>
                <a:latin typeface="YuGothic"/>
              </a:rPr>
              <a:t>3</a:t>
            </a:r>
            <a:r>
              <a:rPr lang="ja-JP" altLang="en-US" sz="1400" b="0" i="0" dirty="0">
                <a:solidFill>
                  <a:srgbClr val="222222"/>
                </a:solidFill>
                <a:effectLst/>
                <a:latin typeface="YuGothic"/>
              </a:rPr>
              <a:t>日間／</a:t>
            </a:r>
            <a:r>
              <a:rPr lang="en-US" altLang="ja-JP" sz="1400" b="1" i="0" dirty="0">
                <a:solidFill>
                  <a:srgbClr val="FF0000"/>
                </a:solidFill>
                <a:effectLst/>
                <a:latin typeface="YuGothic"/>
              </a:rPr>
              <a:t>10</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1" i="0" dirty="0">
                <a:solidFill>
                  <a:srgbClr val="FF0000"/>
                </a:solidFill>
                <a:effectLst/>
                <a:latin typeface="YuGothic"/>
              </a:rPr>
              <a:t>～</a:t>
            </a:r>
            <a:r>
              <a:rPr lang="en-US" altLang="ja-JP" sz="1400" b="1" i="0" dirty="0">
                <a:solidFill>
                  <a:srgbClr val="FF0000"/>
                </a:solidFill>
                <a:effectLst/>
                <a:latin typeface="YuGothic"/>
              </a:rPr>
              <a:t>12</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0" i="0" dirty="0">
                <a:solidFill>
                  <a:srgbClr val="222222"/>
                </a:solidFill>
                <a:effectLst/>
                <a:latin typeface="YuGothic"/>
              </a:rPr>
              <a:t>（途中休憩あり）</a:t>
            </a:r>
            <a:endParaRPr lang="en-US" altLang="ja-JP" sz="1400" b="0" i="0" dirty="0">
              <a:solidFill>
                <a:srgbClr val="222222"/>
              </a:solidFill>
              <a:effectLst/>
              <a:latin typeface="YuGothic"/>
            </a:endParaRPr>
          </a:p>
          <a:p>
            <a:pPr algn="l"/>
            <a:r>
              <a:rPr lang="ja-JP" altLang="en-US" sz="1400" dirty="0">
                <a:solidFill>
                  <a:srgbClr val="222222"/>
                </a:solidFill>
                <a:latin typeface="YuGothic"/>
              </a:rPr>
              <a:t>　　　　</a:t>
            </a:r>
            <a:r>
              <a:rPr lang="en-US" altLang="ja-JP" sz="1400" dirty="0">
                <a:solidFill>
                  <a:srgbClr val="222222"/>
                </a:solidFill>
                <a:latin typeface="YuGothic"/>
              </a:rPr>
              <a:t>【2</a:t>
            </a:r>
            <a:r>
              <a:rPr lang="ja-JP" altLang="en-US" sz="1400" dirty="0">
                <a:solidFill>
                  <a:srgbClr val="222222"/>
                </a:solidFill>
                <a:latin typeface="YuGothic"/>
              </a:rPr>
              <a:t>級</a:t>
            </a:r>
            <a:r>
              <a:rPr lang="en-US" altLang="ja-JP" sz="1400" dirty="0">
                <a:solidFill>
                  <a:srgbClr val="222222"/>
                </a:solidFill>
                <a:latin typeface="YuGothic"/>
              </a:rPr>
              <a:t>】</a:t>
            </a:r>
          </a:p>
          <a:p>
            <a:pPr algn="l"/>
            <a:r>
              <a:rPr lang="ja-JP" altLang="en-US" sz="1400" b="0" i="0" dirty="0">
                <a:solidFill>
                  <a:srgbClr val="222222"/>
                </a:solidFill>
                <a:effectLst/>
                <a:latin typeface="YuGothic"/>
              </a:rPr>
              <a:t>　　　　　・</a:t>
            </a:r>
            <a:r>
              <a:rPr lang="en-US" altLang="ja-JP" sz="1400" b="1" i="0" dirty="0">
                <a:solidFill>
                  <a:srgbClr val="FF0000"/>
                </a:solidFill>
                <a:effectLst/>
                <a:latin typeface="YuGothic"/>
              </a:rPr>
              <a:t>12/25</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12/28</a:t>
            </a:r>
            <a:r>
              <a:rPr lang="ja-JP" altLang="en-US" sz="1400" b="1" i="0" dirty="0">
                <a:solidFill>
                  <a:srgbClr val="FF0000"/>
                </a:solidFill>
                <a:effectLst/>
                <a:latin typeface="YuGothic"/>
              </a:rPr>
              <a:t>（木）</a:t>
            </a:r>
            <a:r>
              <a:rPr lang="ja-JP" altLang="en-US" sz="1400" b="0" i="0" dirty="0">
                <a:solidFill>
                  <a:srgbClr val="222222"/>
                </a:solidFill>
                <a:effectLst/>
                <a:latin typeface="YuGothic"/>
              </a:rPr>
              <a:t>の</a:t>
            </a:r>
            <a:r>
              <a:rPr lang="en-US" altLang="ja-JP" sz="1400" b="0" i="0" dirty="0">
                <a:solidFill>
                  <a:srgbClr val="222222"/>
                </a:solidFill>
                <a:effectLst/>
                <a:latin typeface="YuGothic"/>
              </a:rPr>
              <a:t>4</a:t>
            </a:r>
            <a:r>
              <a:rPr lang="ja-JP" altLang="en-US" sz="1400" b="0" i="0" dirty="0">
                <a:solidFill>
                  <a:srgbClr val="222222"/>
                </a:solidFill>
                <a:effectLst/>
                <a:latin typeface="YuGothic"/>
              </a:rPr>
              <a:t>日間 </a:t>
            </a:r>
            <a:r>
              <a:rPr lang="en-US" altLang="ja-JP" sz="1400" b="1" i="0" dirty="0">
                <a:solidFill>
                  <a:srgbClr val="222222"/>
                </a:solidFill>
                <a:effectLst/>
                <a:latin typeface="YuGothic"/>
              </a:rPr>
              <a:t>+</a:t>
            </a:r>
            <a:r>
              <a:rPr lang="ja-JP" altLang="en-US" sz="1400" b="0" i="0" dirty="0">
                <a:solidFill>
                  <a:srgbClr val="222222"/>
                </a:solidFill>
                <a:effectLst/>
                <a:latin typeface="YuGothic"/>
              </a:rPr>
              <a:t> </a:t>
            </a:r>
            <a:r>
              <a:rPr lang="en-US" altLang="ja-JP" sz="1400" b="1" i="0" dirty="0">
                <a:solidFill>
                  <a:srgbClr val="FF0000"/>
                </a:solidFill>
                <a:effectLst/>
                <a:latin typeface="YuGothic"/>
              </a:rPr>
              <a:t>1/4</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1/6</a:t>
            </a:r>
            <a:r>
              <a:rPr lang="ja-JP" altLang="en-US" sz="1400" b="1" i="0" dirty="0">
                <a:solidFill>
                  <a:srgbClr val="FF0000"/>
                </a:solidFill>
                <a:effectLst/>
                <a:latin typeface="YuGothic"/>
              </a:rPr>
              <a:t>（土）</a:t>
            </a:r>
            <a:r>
              <a:rPr lang="ja-JP" altLang="en-US" sz="1400" b="0" i="0" dirty="0">
                <a:solidFill>
                  <a:srgbClr val="222222"/>
                </a:solidFill>
                <a:effectLst/>
                <a:latin typeface="YuGothic"/>
              </a:rPr>
              <a:t>の</a:t>
            </a:r>
            <a:r>
              <a:rPr lang="en-US" altLang="ja-JP" sz="1400" b="0" i="0" dirty="0">
                <a:solidFill>
                  <a:srgbClr val="222222"/>
                </a:solidFill>
                <a:effectLst/>
                <a:latin typeface="YuGothic"/>
              </a:rPr>
              <a:t>3</a:t>
            </a:r>
            <a:r>
              <a:rPr lang="ja-JP" altLang="en-US" sz="1400" b="0" i="0" dirty="0">
                <a:solidFill>
                  <a:srgbClr val="222222"/>
                </a:solidFill>
                <a:effectLst/>
                <a:latin typeface="YuGothic"/>
              </a:rPr>
              <a:t>日間／</a:t>
            </a:r>
            <a:r>
              <a:rPr lang="en-US" altLang="ja-JP" sz="1400" b="1" i="0" dirty="0">
                <a:solidFill>
                  <a:srgbClr val="FF0000"/>
                </a:solidFill>
                <a:effectLst/>
                <a:latin typeface="YuGothic"/>
              </a:rPr>
              <a:t>13</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1" i="0" dirty="0">
                <a:solidFill>
                  <a:srgbClr val="FF0000"/>
                </a:solidFill>
                <a:effectLst/>
                <a:latin typeface="YuGothic"/>
              </a:rPr>
              <a:t>～</a:t>
            </a:r>
            <a:r>
              <a:rPr lang="en-US" altLang="ja-JP" sz="1400" b="1" i="0" dirty="0">
                <a:solidFill>
                  <a:srgbClr val="FF0000"/>
                </a:solidFill>
                <a:effectLst/>
                <a:latin typeface="YuGothic"/>
              </a:rPr>
              <a:t>15</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0" i="0" dirty="0">
                <a:solidFill>
                  <a:srgbClr val="222222"/>
                </a:solidFill>
                <a:effectLst/>
                <a:latin typeface="YuGothic"/>
              </a:rPr>
              <a:t>（途中休憩あり）</a:t>
            </a:r>
          </a:p>
        </p:txBody>
      </p:sp>
      <p:sp>
        <p:nvSpPr>
          <p:cNvPr id="6" name="テキスト ボックス 5">
            <a:extLst>
              <a:ext uri="{FF2B5EF4-FFF2-40B4-BE49-F238E27FC236}">
                <a16:creationId xmlns:a16="http://schemas.microsoft.com/office/drawing/2014/main" id="{1ED4C779-7557-5AB8-BC84-EE49A87A270A}"/>
              </a:ext>
            </a:extLst>
          </p:cNvPr>
          <p:cNvSpPr txBox="1"/>
          <p:nvPr/>
        </p:nvSpPr>
        <p:spPr>
          <a:xfrm>
            <a:off x="1305030" y="5974335"/>
            <a:ext cx="10269896" cy="523220"/>
          </a:xfrm>
          <a:prstGeom prst="rect">
            <a:avLst/>
          </a:prstGeom>
          <a:noFill/>
        </p:spPr>
        <p:txBody>
          <a:bodyPr wrap="square">
            <a:spAutoFit/>
          </a:bodyPr>
          <a:lstStyle/>
          <a:p>
            <a:pPr algn="l"/>
            <a:r>
              <a:rPr lang="ja-JP" altLang="en-US" sz="1400" u="sng" dirty="0">
                <a:solidFill>
                  <a:srgbClr val="002060"/>
                </a:solidFill>
                <a:latin typeface="YuGothic"/>
              </a:rPr>
              <a:t>④</a:t>
            </a:r>
            <a:r>
              <a:rPr lang="ja-JP" altLang="en-US" sz="1400" b="0" i="0" u="sng" dirty="0">
                <a:solidFill>
                  <a:srgbClr val="002060"/>
                </a:solidFill>
                <a:effectLst/>
                <a:latin typeface="YuGothic"/>
              </a:rPr>
              <a:t>受講料：</a:t>
            </a:r>
            <a:r>
              <a:rPr lang="en-US" altLang="ja-JP" sz="1400" b="0" i="0" dirty="0">
                <a:solidFill>
                  <a:srgbClr val="222222"/>
                </a:solidFill>
                <a:effectLst/>
                <a:latin typeface="YuGothic"/>
              </a:rPr>
              <a:t>【</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a:t>
            </a:r>
            <a:r>
              <a:rPr lang="ja-JP" altLang="en-US" sz="1400" b="0" i="0" dirty="0">
                <a:effectLst/>
                <a:latin typeface="YuGothic"/>
              </a:rPr>
              <a:t>￥</a:t>
            </a:r>
            <a:r>
              <a:rPr lang="en-US" altLang="ja-JP" sz="1400" b="0" i="0" dirty="0">
                <a:effectLst/>
                <a:latin typeface="YuGothic"/>
              </a:rPr>
              <a:t>49,000</a:t>
            </a:r>
            <a:r>
              <a:rPr lang="ja-JP" altLang="en-US" sz="1400" b="0" i="0" dirty="0">
                <a:effectLst/>
                <a:latin typeface="YuGothic"/>
              </a:rPr>
              <a:t>（税込￥</a:t>
            </a:r>
            <a:r>
              <a:rPr lang="en-US" altLang="ja-JP" sz="1400" dirty="0">
                <a:latin typeface="YuGothic"/>
              </a:rPr>
              <a:t>53</a:t>
            </a:r>
            <a:r>
              <a:rPr lang="en-US" altLang="ja-JP" sz="1400" b="0" i="0" dirty="0">
                <a:effectLst/>
                <a:latin typeface="YuGothic"/>
              </a:rPr>
              <a:t>,900</a:t>
            </a:r>
            <a:r>
              <a:rPr lang="ja-JP" altLang="en-US" sz="1400" b="0" i="0" dirty="0">
                <a:effectLst/>
                <a:latin typeface="YuGothic"/>
              </a:rPr>
              <a:t>）</a:t>
            </a:r>
            <a:r>
              <a:rPr lang="ja-JP" altLang="en-US" sz="1400" dirty="0">
                <a:latin typeface="YuGothic"/>
              </a:rPr>
              <a:t> </a:t>
            </a:r>
            <a:r>
              <a:rPr lang="ja-JP" altLang="en-US" sz="1050" i="0" dirty="0">
                <a:effectLst/>
                <a:latin typeface="YuGothic"/>
              </a:rPr>
              <a:t>（</a:t>
            </a:r>
            <a:r>
              <a:rPr lang="en-US" altLang="ja-JP" sz="1200" b="0" i="0" dirty="0">
                <a:solidFill>
                  <a:srgbClr val="222222"/>
                </a:solidFill>
                <a:effectLst/>
                <a:latin typeface="YuGothic"/>
              </a:rPr>
              <a:t>7</a:t>
            </a:r>
            <a:r>
              <a:rPr lang="ja-JP" altLang="en-US" sz="1200" b="0" i="0" dirty="0">
                <a:solidFill>
                  <a:srgbClr val="222222"/>
                </a:solidFill>
                <a:effectLst/>
                <a:latin typeface="YuGothic"/>
              </a:rPr>
              <a:t>日間</a:t>
            </a:r>
            <a:r>
              <a:rPr lang="en-US" altLang="ja-JP" sz="1200" b="0" i="0" dirty="0">
                <a:solidFill>
                  <a:srgbClr val="222222"/>
                </a:solidFill>
                <a:effectLst/>
                <a:latin typeface="YuGothic"/>
              </a:rPr>
              <a:t>×2</a:t>
            </a:r>
            <a:r>
              <a:rPr lang="ja-JP" altLang="en-US" sz="1200" b="0" i="0" dirty="0">
                <a:solidFill>
                  <a:srgbClr val="222222"/>
                </a:solidFill>
                <a:effectLst/>
                <a:latin typeface="YuGothic"/>
              </a:rPr>
              <a:t>時間＝</a:t>
            </a:r>
            <a:r>
              <a:rPr lang="en-US" altLang="ja-JP" sz="1200" b="0" i="0" dirty="0">
                <a:solidFill>
                  <a:srgbClr val="222222"/>
                </a:solidFill>
                <a:effectLst/>
                <a:latin typeface="YuGothic"/>
              </a:rPr>
              <a:t>14</a:t>
            </a:r>
            <a:r>
              <a:rPr lang="ja-JP" altLang="en-US" sz="1200" b="0" i="0" dirty="0">
                <a:solidFill>
                  <a:srgbClr val="222222"/>
                </a:solidFill>
                <a:effectLst/>
                <a:latin typeface="YuGothic"/>
              </a:rPr>
              <a:t>時間。教材費込）</a:t>
            </a:r>
            <a:endParaRPr lang="en-US" altLang="ja-JP" sz="1200" b="0" i="0" dirty="0">
              <a:solidFill>
                <a:srgbClr val="222222"/>
              </a:solidFill>
              <a:effectLst/>
              <a:latin typeface="YuGothic"/>
            </a:endParaRPr>
          </a:p>
          <a:p>
            <a:r>
              <a:rPr lang="ja-JP" altLang="en-US" sz="1400" dirty="0">
                <a:solidFill>
                  <a:srgbClr val="222222"/>
                </a:solidFill>
                <a:latin typeface="YuGothic"/>
              </a:rPr>
              <a:t>　　　　　</a:t>
            </a:r>
            <a:r>
              <a:rPr lang="en-US" altLang="ja-JP" sz="1400" dirty="0">
                <a:solidFill>
                  <a:srgbClr val="222222"/>
                </a:solidFill>
                <a:latin typeface="YuGothic"/>
              </a:rPr>
              <a:t>【</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dirty="0">
                <a:solidFill>
                  <a:srgbClr val="222222"/>
                </a:solidFill>
                <a:latin typeface="YuGothic"/>
              </a:rPr>
              <a:t>】</a:t>
            </a:r>
            <a:r>
              <a:rPr lang="ja-JP" altLang="en-US" sz="1400" dirty="0">
                <a:solidFill>
                  <a:srgbClr val="222222"/>
                </a:solidFill>
                <a:latin typeface="YuGothic"/>
              </a:rPr>
              <a:t>　</a:t>
            </a:r>
            <a:r>
              <a:rPr lang="ja-JP" altLang="en-US" sz="1400" b="0" i="0" dirty="0">
                <a:effectLst/>
                <a:latin typeface="YuGothic"/>
              </a:rPr>
              <a:t>￥</a:t>
            </a:r>
            <a:r>
              <a:rPr lang="en-US" altLang="ja-JP" sz="1400" dirty="0">
                <a:latin typeface="YuGothic"/>
              </a:rPr>
              <a:t>56</a:t>
            </a:r>
            <a:r>
              <a:rPr lang="en-US" altLang="ja-JP" sz="1400" b="0" i="0" dirty="0">
                <a:effectLst/>
                <a:latin typeface="YuGothic"/>
              </a:rPr>
              <a:t>,000</a:t>
            </a:r>
            <a:r>
              <a:rPr lang="ja-JP" altLang="en-US" sz="1400" b="0" i="0" dirty="0">
                <a:effectLst/>
                <a:latin typeface="YuGothic"/>
              </a:rPr>
              <a:t>（税込￥</a:t>
            </a:r>
            <a:r>
              <a:rPr lang="en-US" altLang="ja-JP" sz="1400" b="0" i="0" dirty="0">
                <a:effectLst/>
                <a:latin typeface="YuGothic"/>
              </a:rPr>
              <a:t>61,600</a:t>
            </a:r>
            <a:r>
              <a:rPr lang="ja-JP" altLang="en-US" sz="1400" b="0" i="0" dirty="0">
                <a:effectLst/>
                <a:latin typeface="YuGothic"/>
              </a:rPr>
              <a:t>）</a:t>
            </a:r>
            <a:r>
              <a:rPr lang="ja-JP" altLang="en-US" sz="1400" dirty="0">
                <a:latin typeface="YuGothic"/>
              </a:rPr>
              <a:t> </a:t>
            </a:r>
            <a:r>
              <a:rPr lang="ja-JP" altLang="en-US" sz="1050" i="0" dirty="0">
                <a:effectLst/>
                <a:latin typeface="YuGothic"/>
              </a:rPr>
              <a:t>（</a:t>
            </a:r>
            <a:r>
              <a:rPr lang="en-US" altLang="ja-JP" sz="1200" b="0" i="0" dirty="0">
                <a:solidFill>
                  <a:srgbClr val="222222"/>
                </a:solidFill>
                <a:effectLst/>
                <a:latin typeface="YuGothic"/>
              </a:rPr>
              <a:t>7</a:t>
            </a:r>
            <a:r>
              <a:rPr lang="ja-JP" altLang="en-US" sz="1200" b="0" i="0" dirty="0">
                <a:solidFill>
                  <a:srgbClr val="222222"/>
                </a:solidFill>
                <a:effectLst/>
                <a:latin typeface="YuGothic"/>
              </a:rPr>
              <a:t>日間</a:t>
            </a:r>
            <a:r>
              <a:rPr lang="en-US" altLang="ja-JP" sz="1200" b="0" i="0" dirty="0">
                <a:solidFill>
                  <a:srgbClr val="222222"/>
                </a:solidFill>
                <a:effectLst/>
                <a:latin typeface="YuGothic"/>
              </a:rPr>
              <a:t>×2</a:t>
            </a:r>
            <a:r>
              <a:rPr lang="ja-JP" altLang="en-US" sz="1200" b="0" i="0" dirty="0">
                <a:solidFill>
                  <a:srgbClr val="222222"/>
                </a:solidFill>
                <a:effectLst/>
                <a:latin typeface="YuGothic"/>
              </a:rPr>
              <a:t>時間＝</a:t>
            </a:r>
            <a:r>
              <a:rPr lang="en-US" altLang="ja-JP" sz="1200" b="0" i="0" dirty="0">
                <a:solidFill>
                  <a:srgbClr val="222222"/>
                </a:solidFill>
                <a:effectLst/>
                <a:latin typeface="YuGothic"/>
              </a:rPr>
              <a:t>14</a:t>
            </a:r>
            <a:r>
              <a:rPr lang="ja-JP" altLang="en-US" sz="1200" b="0" i="0" dirty="0">
                <a:solidFill>
                  <a:srgbClr val="222222"/>
                </a:solidFill>
                <a:effectLst/>
                <a:latin typeface="YuGothic"/>
              </a:rPr>
              <a:t>時間。教材費込）</a:t>
            </a:r>
            <a:endParaRPr lang="en-US" altLang="ja-JP" sz="1200" b="0" i="0" dirty="0">
              <a:solidFill>
                <a:srgbClr val="222222"/>
              </a:solidFill>
              <a:effectLst/>
              <a:latin typeface="YuGothic"/>
            </a:endParaRPr>
          </a:p>
        </p:txBody>
      </p:sp>
      <p:sp>
        <p:nvSpPr>
          <p:cNvPr id="7" name="正方形/長方形 6">
            <a:extLst>
              <a:ext uri="{FF2B5EF4-FFF2-40B4-BE49-F238E27FC236}">
                <a16:creationId xmlns:a16="http://schemas.microsoft.com/office/drawing/2014/main" id="{75DAB012-58B5-1A80-8294-A4C766C2F0A5}"/>
              </a:ext>
            </a:extLst>
          </p:cNvPr>
          <p:cNvSpPr/>
          <p:nvPr/>
        </p:nvSpPr>
        <p:spPr>
          <a:xfrm>
            <a:off x="637563" y="1929468"/>
            <a:ext cx="10937363" cy="467266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335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BE4C5A2-D912-5882-6274-8C13C5E01E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rcRect l="8480" r="18590"/>
          <a:stretch/>
        </p:blipFill>
        <p:spPr>
          <a:xfrm>
            <a:off x="7595343" y="1977327"/>
            <a:ext cx="4216694" cy="4358160"/>
          </a:xfrm>
          <a:prstGeom prst="rect">
            <a:avLst/>
          </a:prstGeom>
        </p:spPr>
      </p:pic>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75894" y="787658"/>
            <a:ext cx="11029616" cy="988332"/>
          </a:xfrm>
        </p:spPr>
        <p:txBody>
          <a:bodyPr rtlCol="0">
            <a:normAutofit/>
          </a:bodyPr>
          <a:lstStyle/>
          <a:p>
            <a:pPr>
              <a:lnSpc>
                <a:spcPts val="1600"/>
              </a:lnSpc>
            </a:pPr>
            <a:br>
              <a:rPr lang="en-US" altLang="ja-JP" sz="2400" dirty="0"/>
            </a:br>
            <a:r>
              <a:rPr lang="ja-JP" altLang="en-US" sz="1300" u="sng" dirty="0">
                <a:solidFill>
                  <a:srgbClr val="FF0000"/>
                </a:solidFill>
              </a:rPr>
              <a:t>豊富な海外・社会経験</a:t>
            </a:r>
            <a:r>
              <a:rPr lang="ja-JP" altLang="en-US" sz="1300" dirty="0">
                <a:solidFill>
                  <a:srgbClr val="FF0000"/>
                </a:solidFill>
              </a:rPr>
              <a:t> </a:t>
            </a:r>
            <a:r>
              <a:rPr lang="en-US" altLang="ja-JP" sz="1300" dirty="0">
                <a:solidFill>
                  <a:srgbClr val="FF0000"/>
                </a:solidFill>
              </a:rPr>
              <a:t>× </a:t>
            </a:r>
            <a:r>
              <a:rPr lang="ja-JP" altLang="en-US" sz="1300" u="sng" dirty="0">
                <a:solidFill>
                  <a:srgbClr val="FF0000"/>
                </a:solidFill>
              </a:rPr>
              <a:t>確かな英語力</a:t>
            </a:r>
            <a:r>
              <a:rPr lang="ja-JP" altLang="en-US" sz="1300" u="sng">
                <a:solidFill>
                  <a:srgbClr val="FF0000"/>
                </a:solidFill>
              </a:rPr>
              <a:t>と資格</a:t>
            </a:r>
            <a:r>
              <a:rPr lang="ja-JP" altLang="en-US" sz="1300">
                <a:solidFill>
                  <a:srgbClr val="FF0000"/>
                </a:solidFill>
              </a:rPr>
              <a:t> </a:t>
            </a:r>
            <a:r>
              <a:rPr lang="en-US" altLang="ja-JP" sz="1300" dirty="0">
                <a:solidFill>
                  <a:srgbClr val="FF0000"/>
                </a:solidFill>
              </a:rPr>
              <a:t>× </a:t>
            </a:r>
            <a:r>
              <a:rPr lang="ja-JP" altLang="en-US" sz="1300" u="sng" dirty="0">
                <a:solidFill>
                  <a:srgbClr val="FF0000"/>
                </a:solidFill>
              </a:rPr>
              <a:t>脅威の指導実績（担当生徒英検合格率</a:t>
            </a:r>
            <a:r>
              <a:rPr lang="en-US" altLang="ja-JP" sz="1300" u="sng" dirty="0">
                <a:solidFill>
                  <a:srgbClr val="FF0000"/>
                </a:solidFill>
              </a:rPr>
              <a:t>91.6</a:t>
            </a:r>
            <a:r>
              <a:rPr lang="ja-JP" altLang="en-US" sz="1300" u="sng" dirty="0">
                <a:solidFill>
                  <a:srgbClr val="FF0000"/>
                </a:solidFill>
              </a:rPr>
              <a:t>％）</a:t>
            </a:r>
            <a:r>
              <a:rPr lang="ja-JP" altLang="en-US" sz="1300" b="0" dirty="0">
                <a:solidFill>
                  <a:srgbClr val="FF0000"/>
                </a:solidFill>
              </a:rPr>
              <a:t>の３つを兼ね備えた</a:t>
            </a:r>
            <a:r>
              <a:rPr lang="ja-JP" altLang="en-US" sz="1300" dirty="0">
                <a:solidFill>
                  <a:srgbClr val="FF0000"/>
                </a:solidFill>
              </a:rPr>
              <a:t>熊本オンリーワンの英検専門家</a:t>
            </a:r>
            <a:br>
              <a:rPr lang="en-US" altLang="ja-JP" sz="1300" dirty="0">
                <a:solidFill>
                  <a:srgbClr val="0070C0"/>
                </a:solidFill>
              </a:rPr>
            </a:br>
            <a:br>
              <a:rPr lang="en-US" altLang="ja-JP" sz="1300" dirty="0">
                <a:solidFill>
                  <a:srgbClr val="0070C0"/>
                </a:solidFill>
              </a:rPr>
            </a:br>
            <a:r>
              <a:rPr lang="ja-JP" altLang="en-US" sz="2000" dirty="0"/>
              <a:t>熊本ザ・グローバル学院 学院長　　</a:t>
            </a:r>
            <a:r>
              <a:rPr lang="ja-JP" altLang="en-US" sz="2700" dirty="0"/>
              <a:t>糸岡 天童</a:t>
            </a:r>
            <a:endParaRPr lang="ja" sz="2700" dirty="0">
              <a:latin typeface="HGS明朝B" panose="02020800000000000000" pitchFamily="18" charset="-128"/>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4294967295"/>
          </p:nvPr>
        </p:nvSpPr>
        <p:spPr>
          <a:xfrm>
            <a:off x="575894" y="1901825"/>
            <a:ext cx="6501381" cy="4574721"/>
          </a:xfrm>
        </p:spPr>
        <p:txBody>
          <a:bodyPr rtlCol="0">
            <a:normAutofit fontScale="92500"/>
          </a:bodyPr>
          <a:lstStyle/>
          <a:p>
            <a:pPr marL="0" indent="0" rtl="0">
              <a:buNone/>
            </a:pPr>
            <a:r>
              <a:rPr lang="en-US" altLang="ja-JP" sz="1500" dirty="0"/>
              <a:t>【 </a:t>
            </a:r>
            <a:r>
              <a:rPr lang="ja-JP" altLang="en-US" sz="1500" dirty="0"/>
              <a:t>略 歴 </a:t>
            </a:r>
            <a:r>
              <a:rPr lang="en-US" altLang="ja-JP" sz="1500" dirty="0"/>
              <a:t>】</a:t>
            </a:r>
          </a:p>
          <a:p>
            <a:pPr marL="0" indent="0" rtl="0">
              <a:buNone/>
            </a:pPr>
            <a:r>
              <a:rPr lang="ja-JP" altLang="en-US" sz="1100" dirty="0"/>
              <a:t>・</a:t>
            </a:r>
            <a:r>
              <a:rPr lang="en-US" altLang="ja-JP" sz="1100" dirty="0"/>
              <a:t>1980</a:t>
            </a:r>
            <a:r>
              <a:rPr lang="ja-JP" altLang="en-US" sz="1100" dirty="0"/>
              <a:t>年</a:t>
            </a:r>
            <a:r>
              <a:rPr lang="en-US" altLang="ja-JP" sz="1100" dirty="0"/>
              <a:t>7</a:t>
            </a:r>
            <a:r>
              <a:rPr lang="ja-JP" altLang="en-US" sz="1100" dirty="0"/>
              <a:t>月</a:t>
            </a:r>
            <a:r>
              <a:rPr lang="en-US" altLang="ja-JP" sz="1100" dirty="0"/>
              <a:t>18</a:t>
            </a:r>
            <a:r>
              <a:rPr lang="ja-JP" altLang="en-US" sz="1100" dirty="0"/>
              <a:t>日 熊本市内生まれ、神奈川県立鎌倉高校 卒。</a:t>
            </a:r>
            <a:endParaRPr lang="en-US" altLang="ja-JP" sz="1100" dirty="0"/>
          </a:p>
          <a:p>
            <a:pPr marL="0" indent="0" rtl="0">
              <a:buNone/>
            </a:pPr>
            <a:r>
              <a:rPr lang="ja-JP" altLang="en-US" sz="1100" dirty="0"/>
              <a:t>　　　　　　　　 英語が大の苦手で大学受験に失敗。</a:t>
            </a:r>
            <a:r>
              <a:rPr lang="en-US" altLang="ja-JP" sz="1100" dirty="0"/>
              <a:t>1</a:t>
            </a:r>
            <a:r>
              <a:rPr lang="ja-JP" altLang="en-US" sz="1100" dirty="0"/>
              <a:t>浪後、やはり英語嫌いを克服できず志望校不合格を受け、渡米を決意</a:t>
            </a:r>
            <a:endParaRPr lang="en-US" altLang="ja-JP" sz="1100" dirty="0"/>
          </a:p>
          <a:p>
            <a:pPr marL="0" indent="0" rtl="0">
              <a:buNone/>
            </a:pPr>
            <a:r>
              <a:rPr lang="ja-JP" altLang="en-US" sz="1100" dirty="0"/>
              <a:t>・</a:t>
            </a:r>
            <a:r>
              <a:rPr lang="en-US" altLang="ja-JP" sz="1100" dirty="0"/>
              <a:t>2001</a:t>
            </a:r>
            <a:r>
              <a:rPr lang="ja-JP" altLang="en-US" sz="1100" dirty="0"/>
              <a:t>年　　 ジョージア・サウスウェスタン大学付属</a:t>
            </a:r>
            <a:r>
              <a:rPr lang="en-US" altLang="ja-JP" sz="1100" dirty="0"/>
              <a:t>ELI</a:t>
            </a:r>
            <a:r>
              <a:rPr lang="ja-JP" altLang="en-US" sz="1100" dirty="0"/>
              <a:t>（語学学校）</a:t>
            </a:r>
            <a:r>
              <a:rPr lang="en-US" altLang="ja-JP" sz="1100" dirty="0"/>
              <a:t> </a:t>
            </a:r>
            <a:r>
              <a:rPr lang="ja-JP" altLang="en-US" sz="1100" b="1" dirty="0"/>
              <a:t>最優秀生徒 選出</a:t>
            </a:r>
            <a:endParaRPr lang="en-US" altLang="ja-JP" sz="1100" b="1" dirty="0"/>
          </a:p>
          <a:p>
            <a:pPr marL="0" indent="0" rtl="0">
              <a:buNone/>
            </a:pPr>
            <a:r>
              <a:rPr lang="ja-JP" altLang="en-US" sz="1100" dirty="0"/>
              <a:t>・</a:t>
            </a:r>
            <a:r>
              <a:rPr lang="en-US" altLang="ja-JP" sz="1100" dirty="0"/>
              <a:t>2002</a:t>
            </a:r>
            <a:r>
              <a:rPr lang="ja-JP" altLang="en-US" sz="1100" dirty="0"/>
              <a:t>年　　 ミネソタ州立ベミジ大学（専攻：政治学部→国際学部）</a:t>
            </a:r>
            <a:endParaRPr lang="en-US" altLang="ja-JP" sz="1100" dirty="0"/>
          </a:p>
          <a:p>
            <a:pPr marL="0" indent="0" rtl="0">
              <a:buNone/>
            </a:pPr>
            <a:r>
              <a:rPr lang="ja-JP" altLang="en-US" sz="1100" dirty="0"/>
              <a:t>　　　　　　　　 </a:t>
            </a:r>
            <a:r>
              <a:rPr lang="ja-JP" altLang="en-US" sz="1100" b="1" dirty="0"/>
              <a:t>留学生員会役員（スポーツディレクター）、国際文化祭実行委員　歴任</a:t>
            </a:r>
            <a:endParaRPr lang="en-US" altLang="ja-JP" sz="1100" b="1" dirty="0"/>
          </a:p>
          <a:p>
            <a:pPr marL="0" indent="0" rtl="0">
              <a:buNone/>
            </a:pPr>
            <a:r>
              <a:rPr lang="ja-JP" altLang="en-US" sz="1100" dirty="0"/>
              <a:t>・</a:t>
            </a:r>
            <a:r>
              <a:rPr lang="en-US" altLang="ja-JP" sz="1100" dirty="0"/>
              <a:t>2006</a:t>
            </a:r>
            <a:r>
              <a:rPr lang="ja-JP" altLang="en-US" sz="1100" dirty="0"/>
              <a:t>年　　 衆議院議員 秘書（のちに文部科学大臣政務官 秘書）</a:t>
            </a:r>
            <a:endParaRPr lang="en-US" altLang="ja-JP" sz="1100" dirty="0"/>
          </a:p>
          <a:p>
            <a:pPr marL="0" indent="0" rtl="0">
              <a:buNone/>
            </a:pPr>
            <a:r>
              <a:rPr lang="ja-JP" altLang="en-US" sz="1100" dirty="0"/>
              <a:t>・</a:t>
            </a:r>
            <a:r>
              <a:rPr lang="en-US" altLang="ja-JP" sz="1100" dirty="0"/>
              <a:t>2009</a:t>
            </a:r>
            <a:r>
              <a:rPr lang="ja-JP" altLang="en-US" sz="1100" dirty="0"/>
              <a:t>年　　 熊本市内某結婚式場 ウェディング・プランナー（</a:t>
            </a:r>
            <a:r>
              <a:rPr lang="en-US" altLang="ja-JP" sz="1100" dirty="0"/>
              <a:t>2014</a:t>
            </a:r>
            <a:r>
              <a:rPr lang="ja-JP" altLang="en-US" sz="1100" dirty="0"/>
              <a:t>年 年間営業成績 売上約</a:t>
            </a:r>
            <a:r>
              <a:rPr lang="en-US" altLang="ja-JP" sz="1100" dirty="0"/>
              <a:t>2</a:t>
            </a:r>
            <a:r>
              <a:rPr lang="ja-JP" altLang="en-US" sz="1100" dirty="0"/>
              <a:t>億円達成、全国</a:t>
            </a:r>
            <a:r>
              <a:rPr lang="en-US" altLang="ja-JP" sz="1100" dirty="0"/>
              <a:t>1</a:t>
            </a:r>
            <a:r>
              <a:rPr lang="ja-JP" altLang="en-US" sz="1100" dirty="0"/>
              <a:t>位獲得）</a:t>
            </a:r>
            <a:endParaRPr lang="en-US" altLang="ja-JP" sz="1100" dirty="0"/>
          </a:p>
          <a:p>
            <a:pPr marL="0" indent="0" rtl="0">
              <a:buNone/>
            </a:pPr>
            <a:r>
              <a:rPr lang="ja-JP" altLang="en-US" sz="1100" dirty="0"/>
              <a:t>・</a:t>
            </a:r>
            <a:r>
              <a:rPr lang="en-US" altLang="ja-JP" sz="1100" dirty="0"/>
              <a:t>2015</a:t>
            </a:r>
            <a:r>
              <a:rPr lang="ja-JP" altLang="en-US" sz="1100" dirty="0"/>
              <a:t>年　　 サクセス外語アカデミー 副学長 （</a:t>
            </a:r>
            <a:r>
              <a:rPr lang="en-US" altLang="ja-JP" sz="1100" dirty="0"/>
              <a:t>2016</a:t>
            </a:r>
            <a:r>
              <a:rPr lang="ja-JP" altLang="en-US" sz="1100" dirty="0"/>
              <a:t>年 </a:t>
            </a:r>
            <a:r>
              <a:rPr lang="ja-JP" altLang="en-US" sz="1100" b="1" dirty="0"/>
              <a:t>英検</a:t>
            </a:r>
            <a:r>
              <a:rPr lang="en-US" altLang="ja-JP" sz="1100" b="1" dirty="0"/>
              <a:t>1</a:t>
            </a:r>
            <a:r>
              <a:rPr lang="ja-JP" altLang="en-US" sz="1100" b="1" dirty="0"/>
              <a:t>級 取得　</a:t>
            </a:r>
            <a:r>
              <a:rPr lang="en-US" altLang="ja-JP" sz="1100" b="1" dirty="0"/>
              <a:t>※</a:t>
            </a:r>
            <a:r>
              <a:rPr lang="ja-JP" altLang="en-US" sz="1100" b="1" dirty="0"/>
              <a:t>ライティング正答率</a:t>
            </a:r>
            <a:r>
              <a:rPr lang="en-US" altLang="ja-JP" sz="1100" b="1" dirty="0"/>
              <a:t>97</a:t>
            </a:r>
            <a:r>
              <a:rPr lang="ja-JP" altLang="en-US" sz="1100" b="1" dirty="0"/>
              <a:t>％</a:t>
            </a:r>
            <a:r>
              <a:rPr lang="ja-JP" altLang="en-US" sz="1100" dirty="0"/>
              <a:t>）</a:t>
            </a:r>
            <a:endParaRPr lang="en-US" altLang="ja-JP" sz="1100" dirty="0"/>
          </a:p>
          <a:p>
            <a:pPr marL="0" indent="0" rtl="0">
              <a:buNone/>
            </a:pPr>
            <a:r>
              <a:rPr lang="ja-JP" altLang="en-US" sz="1100" dirty="0"/>
              <a:t>・</a:t>
            </a:r>
            <a:r>
              <a:rPr lang="en-US" altLang="ja-JP" sz="1100" dirty="0"/>
              <a:t>2020</a:t>
            </a:r>
            <a:r>
              <a:rPr lang="ja-JP" altLang="en-US" sz="1100" dirty="0"/>
              <a:t>年　　 熊本ザ・グローバル学院 設立</a:t>
            </a:r>
            <a:endParaRPr lang="en-US" altLang="ja-JP" sz="1100" dirty="0"/>
          </a:p>
          <a:p>
            <a:pPr marL="0" indent="0" rtl="0">
              <a:buNone/>
            </a:pPr>
            <a:r>
              <a:rPr lang="ja-JP" altLang="en-US" sz="1100" dirty="0"/>
              <a:t>・</a:t>
            </a:r>
            <a:r>
              <a:rPr lang="en-US" altLang="ja-JP" sz="1100" dirty="0"/>
              <a:t>2022</a:t>
            </a:r>
            <a:r>
              <a:rPr lang="ja-JP" altLang="en-US" sz="1100" dirty="0"/>
              <a:t>年度　</a:t>
            </a:r>
            <a:r>
              <a:rPr lang="ja-JP" altLang="en-US" sz="1100" b="1" dirty="0"/>
              <a:t>国家資格 全国通訳案内士試験 合格。 </a:t>
            </a:r>
            <a:r>
              <a:rPr lang="en-US" altLang="ja-JP" sz="1100" u="sng" dirty="0"/>
              <a:t>※</a:t>
            </a:r>
            <a:r>
              <a:rPr lang="ja-JP" altLang="en-US" sz="1100" u="sng" dirty="0"/>
              <a:t>同試験</a:t>
            </a:r>
            <a:r>
              <a:rPr lang="en-US" altLang="ja-JP" sz="1100" u="sng" dirty="0"/>
              <a:t>75</a:t>
            </a:r>
            <a:r>
              <a:rPr lang="ja-JP" altLang="en-US" sz="1100" u="sng" dirty="0"/>
              <a:t>年の歴史の中で、熊本在住者としては第</a:t>
            </a:r>
            <a:r>
              <a:rPr lang="en-US" altLang="ja-JP" sz="1100" u="sng" dirty="0"/>
              <a:t>76</a:t>
            </a:r>
            <a:r>
              <a:rPr lang="ja-JP" altLang="en-US" sz="1100" u="sng" dirty="0"/>
              <a:t>号に認定</a:t>
            </a:r>
            <a:endParaRPr lang="en-US" altLang="ja-JP" sz="1100" u="sng" dirty="0"/>
          </a:p>
          <a:p>
            <a:pPr marL="0" indent="0" rtl="0">
              <a:buNone/>
            </a:pPr>
            <a:endParaRPr lang="en-US" altLang="ja-JP" sz="1300" dirty="0"/>
          </a:p>
          <a:p>
            <a:pPr marL="0" indent="0" rtl="0">
              <a:buNone/>
            </a:pPr>
            <a:r>
              <a:rPr lang="ja-JP" altLang="en-US" sz="1100" dirty="0"/>
              <a:t>趣味は「挑戦」。現在も、全国トップクラスの証明「英語三冠（英検</a:t>
            </a:r>
            <a:r>
              <a:rPr lang="en-US" altLang="ja-JP" sz="1100" dirty="0"/>
              <a:t>1</a:t>
            </a:r>
            <a:r>
              <a:rPr lang="ja-JP" altLang="en-US" sz="1100" dirty="0"/>
              <a:t>級・全国通訳案内士・</a:t>
            </a:r>
            <a:r>
              <a:rPr lang="en-US" altLang="ja-JP" sz="1100" dirty="0"/>
              <a:t>TOEIC950</a:t>
            </a:r>
            <a:r>
              <a:rPr lang="ja-JP" altLang="en-US" sz="1100" dirty="0"/>
              <a:t>点）」や全国受賞率</a:t>
            </a:r>
            <a:r>
              <a:rPr lang="en-US" altLang="ja-JP" sz="1100" dirty="0"/>
              <a:t>0.2</a:t>
            </a:r>
            <a:r>
              <a:rPr lang="ja-JP" altLang="en-US" sz="1100" dirty="0"/>
              <a:t>％の </a:t>
            </a:r>
            <a:r>
              <a:rPr lang="en-US" altLang="ja-JP" sz="1100" dirty="0"/>
              <a:t>”TOEIC AWARD OF EXCELLENCE” </a:t>
            </a:r>
            <a:r>
              <a:rPr lang="ja-JP" altLang="en-US" sz="1100" dirty="0"/>
              <a:t>を目指し日夜勉強を続けている。また、本年は富士山初登頂し、来年は熊本城マラソン（フル）に初挑戦を予定。特技は少林寺拳法（神奈川</a:t>
            </a:r>
            <a:r>
              <a:rPr lang="en-US" altLang="ja-JP" sz="1100" dirty="0"/>
              <a:t>3</a:t>
            </a:r>
            <a:r>
              <a:rPr lang="ja-JP" altLang="en-US" sz="1100" dirty="0"/>
              <a:t>位、全国大会出場、武道館で模範演武披露）、水泳（神奈川県</a:t>
            </a:r>
            <a:r>
              <a:rPr lang="en-US" altLang="ja-JP" sz="1100" dirty="0"/>
              <a:t>4</a:t>
            </a:r>
            <a:r>
              <a:rPr lang="ja-JP" altLang="en-US" sz="1100" dirty="0"/>
              <a:t>位）。</a:t>
            </a:r>
            <a:endParaRPr lang="en-US" altLang="ja-JP" sz="1100" dirty="0"/>
          </a:p>
        </p:txBody>
      </p:sp>
      <p:sp>
        <p:nvSpPr>
          <p:cNvPr id="6" name="テキスト ボックス 5">
            <a:extLst>
              <a:ext uri="{FF2B5EF4-FFF2-40B4-BE49-F238E27FC236}">
                <a16:creationId xmlns:a16="http://schemas.microsoft.com/office/drawing/2014/main" id="{CA27837E-1C0F-1461-85A8-FF203904823B}"/>
              </a:ext>
            </a:extLst>
          </p:cNvPr>
          <p:cNvSpPr txBox="1"/>
          <p:nvPr/>
        </p:nvSpPr>
        <p:spPr>
          <a:xfrm>
            <a:off x="575894" y="679400"/>
            <a:ext cx="6094602" cy="369332"/>
          </a:xfrm>
          <a:prstGeom prst="rect">
            <a:avLst/>
          </a:prstGeom>
          <a:noFill/>
        </p:spPr>
        <p:txBody>
          <a:bodyPr wrap="square">
            <a:spAutoFit/>
          </a:bodyPr>
          <a:lstStyle/>
          <a:p>
            <a:r>
              <a:rPr lang="ja-JP" altLang="en-US" sz="1800" dirty="0"/>
              <a:t>冬期英検特別講座 講師紹介</a:t>
            </a:r>
            <a:endParaRPr lang="ja-JP" altLang="en-US" dirty="0"/>
          </a:p>
        </p:txBody>
      </p:sp>
    </p:spTree>
    <p:extLst>
      <p:ext uri="{BB962C8B-B14F-4D97-AF65-F5344CB8AC3E}">
        <p14:creationId xmlns:p14="http://schemas.microsoft.com/office/powerpoint/2010/main" val="3227683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６．質疑応答　</a:t>
            </a:r>
            <a:endParaRPr lang="en-US" altLang="ja-JP" sz="2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207427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ご質問 ①</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l">
              <a:buNone/>
            </a:pPr>
            <a:r>
              <a:rPr lang="en-US" altLang="ja-JP" sz="1800" kern="0" dirty="0">
                <a:effectLst/>
                <a:latin typeface="ＭＳ Ｐゴシック" panose="020B0600070205080204" pitchFamily="50" charset="-128"/>
                <a:ea typeface="游明朝" panose="02020400000000000000" pitchFamily="18" charset="-128"/>
                <a:cs typeface="ＭＳ Ｐゴシック" panose="020B0600070205080204" pitchFamily="50" charset="-128"/>
              </a:rPr>
              <a:t>Q. </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昨夜、英検のお話を聞きましてお尋ねです。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基礎クラスの我が子はまだまだ英検準</a:t>
            </a:r>
            <a:r>
              <a:rPr lang="en-US"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2</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級クラスに該当していないと思いますが、チャレンジで</a:t>
            </a:r>
            <a:r>
              <a:rPr lang="ja-JP" altLang="en-US"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次回</a:t>
            </a:r>
            <a:r>
              <a:rPr lang="en-US"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1</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月の受験を考えています。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冬期講習も関係ないと思いますが、準</a:t>
            </a:r>
            <a:r>
              <a:rPr lang="en-US"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2</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級を目指している場合はこれまでのペースでよいのでしょうか？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en-US" sz="1800" kern="0" dirty="0">
                <a:latin typeface="游明朝" panose="02020400000000000000" pitchFamily="18" charset="-128"/>
                <a:ea typeface="ＭＳ Ｐゴシック" panose="020B0600070205080204" pitchFamily="50" charset="-128"/>
                <a:cs typeface="ＭＳ Ｐゴシック" panose="020B0600070205080204" pitchFamily="50" charset="-128"/>
              </a:rPr>
              <a:t>文法</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クラスはﾃｷｽﾄなどもないため、どこが最終目標なのかわからず、質問です。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1527181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ご回答 ①</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708527"/>
            <a:ext cx="9269341" cy="3039641"/>
          </a:xfrm>
        </p:spPr>
        <p:txBody>
          <a:bodyPr rtlCol="0">
            <a:normAutofit fontScale="55000" lnSpcReduction="20000"/>
          </a:bodyPr>
          <a:lstStyle/>
          <a:p>
            <a:pPr marL="0" indent="0" algn="just">
              <a:buNone/>
            </a:pP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A.</a:t>
            </a:r>
            <a:r>
              <a:rPr lang="ja-JP" altLang="en-US" sz="1800" kern="0" dirty="0">
                <a:solidFill>
                  <a:schemeClr val="tx1"/>
                </a:solidFill>
                <a:latin typeface="ＭＳ Ｐゴシック" panose="020B0600070205080204" pitchFamily="50" charset="-128"/>
                <a:ea typeface="游明朝" panose="02020400000000000000" pitchFamily="18" charset="-128"/>
                <a:cs typeface="ＭＳ Ｐゴシック" panose="020B0600070205080204" pitchFamily="50" charset="-128"/>
              </a:rPr>
              <a:t> </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まず最優先するべきことは、</a:t>
            </a:r>
            <a:r>
              <a:rPr lang="ja-JP"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再来年度の新級導入の前に</a:t>
            </a:r>
            <a:r>
              <a:rPr lang="en-US"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級を合格しておくこと</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です。それができなければ</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級を受検することなく大学受験に臨まなければならず不利になるからです。</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そのためにも英検のデータにもありますとおり、準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級合格者が</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級合格まで現行方式で</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18.0</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年半）かかる事実を受け、逆算をしなければなりません。</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例えば、新級導入前のラストとなる来年度（</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2024</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年度）第</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回（</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2025</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月実施）に英検</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級を合格するためには、今年の</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月までには既に準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級を受かっていなければいけない計算です。それが未達の場合、</a:t>
            </a:r>
            <a:r>
              <a:rPr lang="ja-JP"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ペースとしてはすでに遅れておりますので、年明けの</a:t>
            </a:r>
            <a:r>
              <a:rPr lang="en-US"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月にむけて準</a:t>
            </a:r>
            <a:r>
              <a:rPr lang="en-US"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級合格必達のために必死で頑張らなければいけない状況と言えるでしょう。</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一方で、文法クラスは英語をやる上の基本・基礎で必修です。数学で言えば「文法＝かけ算」と思ってください。より高度な「二次関数（英検準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級）」を習うにあたって、掛け算が出来なければそちらを優先せざるを得ないのも事実です。</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文法クラスにおいては第</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回目にカリキュラムお渡ししておりますので、そちらをご確認ください。</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全て終えるために何をやらなければならないか、いまどこをやっているかわかるようになっております。</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文法クラスはまだまだ終わらない、でも</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月に準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級は合格しなければいけない、しかしながら準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級の講座の条件を満たせていない。という状況の場合、</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個別での冬期集中講座も承っております</a:t>
            </a:r>
            <a:r>
              <a:rPr lang="ja-JP" altLang="en-US" sz="1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もしご興味がございましたら詳細</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お問い合わせください</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空き枠には限りがあります。予めご了承ください）</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また、文法クラスはまだまだ終わらないが、それでもどうしても講座に参加したいという場合、市販のもので構いませんのでまずは中学文法だけでも自分で終わらせ</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るなど</a:t>
            </a:r>
            <a:r>
              <a:rPr lang="ja-JP" altLang="en-US"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条件につきにはなりますが</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弊学院も柔軟に検討をいたします</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ので、やはり個別にご相談いただければ幸いです。</a:t>
            </a: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61021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ご質問 ②</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l">
              <a:buNone/>
            </a:pPr>
            <a:r>
              <a:rPr lang="en-US" altLang="ja-JP" sz="1800" kern="0" dirty="0">
                <a:effectLst/>
                <a:latin typeface="ＭＳ Ｐゴシック" panose="020B0600070205080204" pitchFamily="50" charset="-128"/>
                <a:ea typeface="游明朝" panose="02020400000000000000" pitchFamily="18" charset="-128"/>
                <a:cs typeface="ＭＳ Ｐゴシック" panose="020B0600070205080204" pitchFamily="50" charset="-128"/>
              </a:rPr>
              <a:t>Q.</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 本日は、英検対策セミナーお世話になりました。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年末年始の特別講座は魅力的に思いましたが、ほぼ部活の活動と重なるため断念致します。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en-US" altLang="ja-JP" sz="1800" kern="0" dirty="0">
                <a:solidFill>
                  <a:srgbClr val="222222"/>
                </a:solidFill>
                <a:effectLst/>
                <a:latin typeface="Arial" panose="020B0604020202020204" pitchFamily="34" charset="0"/>
                <a:ea typeface="ＭＳ Ｐゴシック" panose="020B0600070205080204" pitchFamily="50" charset="-128"/>
                <a:cs typeface="Times New Roman" panose="02020603050405020304" pitchFamily="18" charset="0"/>
              </a:rPr>
              <a:t>1</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月の英検準</a:t>
            </a:r>
            <a:r>
              <a:rPr lang="en-US" altLang="ja-JP" sz="1800" kern="0" dirty="0">
                <a:solidFill>
                  <a:srgbClr val="222222"/>
                </a:solidFill>
                <a:effectLst/>
                <a:latin typeface="Arial" panose="020B0604020202020204" pitchFamily="34" charset="0"/>
                <a:ea typeface="ＭＳ Ｐゴシック" panose="020B0600070205080204" pitchFamily="50" charset="-128"/>
                <a:cs typeface="Times New Roman" panose="02020603050405020304" pitchFamily="18" charset="0"/>
              </a:rPr>
              <a:t>2</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級は受験するつもりです。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勉強法などアドバイスがあれば、宜しくお願いします。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411158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ご回答 ②</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887523"/>
            <a:ext cx="9269341" cy="2709644"/>
          </a:xfrm>
        </p:spPr>
        <p:txBody>
          <a:bodyPr rtlCol="0">
            <a:normAutofit fontScale="55000" lnSpcReduction="20000"/>
          </a:bodyPr>
          <a:lstStyle/>
          <a:p>
            <a:pPr marL="0" indent="0" algn="just">
              <a:buNone/>
            </a:pP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A.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こちらこそセミナーにご参加いただきまして、誠にありがとうございました。皆様様々なスケジュールがあり、全ての日程は難しいことがあるかと思います。</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勉強法につきましては、準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の予想問題を行いながら「知らない単語」はもとより「知っている単語であっても文意が通らない語（句）」まで紙辞書を使って訳・品詞・発音まで丹念にノートにまとめていくことが地道ですが一番効果的です。</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一方で、とにかく時間がないということであれば短期で勝負できるようになるためにも、</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まず最低限</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下記の学習</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法をすぐに始めてください</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p>
          <a:p>
            <a:pPr marL="0" indent="0" algn="just">
              <a:buNone/>
            </a:pP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１．旺文社「出る順 パス単」を徹底的に行う</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旺文社は英検の問題を制作している会社です。そこから発刊されている単語帳が出題回数でランキング別になっていることもあり、非常に効率が良いのは事実です。準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級は英語の中でも最も重要な語句が集中している級ですので、しっかりそこに注力することはもちろん大事ですが、ポイントといたしましては</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級も必ず</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抜け</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がないか一通り覚え直しをしてみてください。</a:t>
            </a:r>
            <a:r>
              <a:rPr lang="ja-JP" altLang="en-US"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日割り計算で一日のノルマ語数を出す</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ことも有効です。</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語彙力が短期でかなり高まる事と思います。</a:t>
            </a:r>
          </a:p>
          <a:p>
            <a:pPr marL="0" indent="0" algn="just">
              <a:buNone/>
            </a:pP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２．弊学院公式</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YouTube</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チャンネル「</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GLOGAKU</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ちゃんねる」の「英検ライティング：</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回観たら得点アップ術、大公開」で学習</a:t>
            </a:r>
            <a:endPar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現行方式ではライティングがもっとも合否を左右しやすいのは事実ですが、</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ちまたには</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誤情報なども溢れておりますので</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英検の公式採点法式にのっとって解説している弊学院の動画が間違いないと自信を持ってお勧めさせていただきます。</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ただし、必ずしも「視聴＝実践できる」とは限らない為、実際に書いて練習をしてみてください。書いたものをお持ちくださいましたら、弊学院の塾生の皆様には学院長が添削・採点をしてご返却いたします。</a:t>
            </a: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581448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ご質問 ③</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l">
              <a:buNone/>
            </a:pPr>
            <a:r>
              <a:rPr lang="en-US" altLang="ja-JP" sz="1800" kern="0" dirty="0">
                <a:effectLst/>
                <a:latin typeface="ＭＳ Ｐゴシック" panose="020B0600070205080204" pitchFamily="50" charset="-128"/>
                <a:ea typeface="游明朝" panose="02020400000000000000" pitchFamily="18" charset="-128"/>
                <a:cs typeface="ＭＳ Ｐゴシック" panose="020B0600070205080204" pitchFamily="50" charset="-128"/>
              </a:rPr>
              <a:t>Q.</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先日ご案内いただいた二級の冬季講習ですが</a:t>
            </a:r>
            <a:r>
              <a:rPr lang="ja-JP" altLang="en-US" sz="1800" kern="0" dirty="0">
                <a:solidFill>
                  <a:srgbClr val="222222"/>
                </a:solidFill>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最終日が部活の合宿と重なるため最終日に参加できないのですが</a:t>
            </a:r>
            <a:r>
              <a:rPr lang="ja-JP" altLang="en-US"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冬季講習の申し込みは可能でしょうか？</a:t>
            </a:r>
            <a:endParaRPr lang="en-US"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endParaRPr>
          </a:p>
          <a:p>
            <a:pPr marL="0" indent="0" algn="l">
              <a:buNone/>
            </a:pPr>
            <a:endParaRPr lang="en-US" altLang="ja-JP" sz="1800" kern="0" dirty="0">
              <a:solidFill>
                <a:srgbClr val="222222"/>
              </a:solidFill>
              <a:latin typeface="Arial" panose="020B0604020202020204" pitchFamily="34" charset="0"/>
              <a:ea typeface="ＭＳ Ｐゴシック" panose="020B0600070205080204" pitchFamily="50" charset="-128"/>
              <a:cs typeface="Arial" panose="020B0604020202020204" pitchFamily="34" charset="0"/>
            </a:endParaRPr>
          </a:p>
          <a:p>
            <a:pPr marL="0" indent="0">
              <a:buNone/>
            </a:pPr>
            <a:r>
              <a:rPr lang="ja-JP" altLang="en-US"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条件は全ての日程に参加をできることとなっておりましたが</a:t>
            </a:r>
            <a:r>
              <a:rPr lang="ja-JP" altLang="en-US" sz="1800" kern="0" dirty="0">
                <a:solidFill>
                  <a:srgbClr val="222222"/>
                </a:solidFill>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冬季講習も合宿も参加したいと本人が希望してますので</a:t>
            </a:r>
            <a:r>
              <a:rPr lang="ja-JP" altLang="en-US"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なんとかお願いできればと思っております。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77532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１．はじめに　</a:t>
            </a:r>
            <a:r>
              <a:rPr lang="ja-JP" altLang="en-US" sz="1400" dirty="0"/>
              <a:t>～今回のあいつぐ変更点の概要～</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1342586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ご回答 ③</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937857"/>
            <a:ext cx="9269341" cy="2709644"/>
          </a:xfrm>
        </p:spPr>
        <p:txBody>
          <a:bodyPr rtlCol="0">
            <a:normAutofit fontScale="62500" lnSpcReduction="20000"/>
          </a:bodyPr>
          <a:lstStyle/>
          <a:p>
            <a:pPr marL="0" indent="0" algn="just">
              <a:buNone/>
            </a:pP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A.</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英検対策特別講座は、必ず合格に導くためのカリキュラムを７日間を通して緻密に組んで行いますので、原則全日程ご参加いただくのが</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前提ですが、最終日</a:t>
            </a: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1</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日のみのお休みであれば、以下の</a:t>
            </a: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3</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点をご了承いただければご参加可能です。</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endPar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１．本講座はスケジュールの空き状況的に振替がございません</a:t>
            </a: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２．万が一お休みの場合でも講座受講料は据え置きとなります</a:t>
            </a: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３．上記にもあります通り、７日間全ての内容が極めて重要なポイントばかりのため、お休み中に履修したことが本番に出題されること</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latin typeface="ＭＳ Ｐゴシック" panose="020B0600070205080204" pitchFamily="50" charset="-128"/>
                <a:ea typeface="游明朝" panose="02020400000000000000" pitchFamily="18" charset="-128"/>
                <a:cs typeface="ＭＳ Ｐゴシック" panose="020B0600070205080204" pitchFamily="50" charset="-128"/>
              </a:rPr>
              <a:t>　　　　　</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もございます。よって、全日程ご参加の方と比べお休みがあった方は、必ずしも合格を保証できかねる状況が発生することがあります。</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endPar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もしそれでもよろしければお受付させていただきますので、ご検討ください。</a:t>
            </a:r>
            <a:endPar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93403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581192" y="1250303"/>
            <a:ext cx="11029615" cy="4883668"/>
          </a:xfrm>
        </p:spPr>
        <p:txBody>
          <a:bodyPr/>
          <a:lstStyle/>
          <a:p>
            <a:pPr>
              <a:lnSpc>
                <a:spcPts val="2000"/>
              </a:lnSpc>
            </a:pPr>
            <a:r>
              <a:rPr lang="en-US" altLang="ja-JP" sz="2800" b="1" dirty="0"/>
              <a:t>AI</a:t>
            </a:r>
            <a:r>
              <a:rPr lang="ja-JP" altLang="en-US" sz="2800" b="1" dirty="0"/>
              <a:t>による制作業務や一部評価・採点領域での活用の決定</a:t>
            </a:r>
            <a:endParaRPr lang="en-US" altLang="ja-JP" sz="2800" b="1" dirty="0"/>
          </a:p>
          <a:p>
            <a:pPr marL="0" indent="0">
              <a:lnSpc>
                <a:spcPts val="2000"/>
              </a:lnSpc>
              <a:buNone/>
            </a:pPr>
            <a:r>
              <a:rPr lang="ja-JP" altLang="en-US" sz="2400" dirty="0"/>
              <a:t>　</a:t>
            </a:r>
            <a:r>
              <a:rPr lang="ja-JP" altLang="en-US" dirty="0"/>
              <a:t>（</a:t>
            </a:r>
            <a:r>
              <a:rPr lang="en-US" altLang="ja-JP" dirty="0"/>
              <a:t>2023</a:t>
            </a:r>
            <a:r>
              <a:rPr lang="ja-JP" altLang="en-US" dirty="0"/>
              <a:t>年</a:t>
            </a:r>
            <a:r>
              <a:rPr lang="en-US" altLang="ja-JP" dirty="0"/>
              <a:t>10</a:t>
            </a:r>
            <a:r>
              <a:rPr lang="ja-JP" altLang="en-US" dirty="0"/>
              <a:t>月より開始済み）</a:t>
            </a:r>
            <a:endParaRPr lang="en-US" altLang="ja-JP" dirty="0"/>
          </a:p>
          <a:p>
            <a:pPr marL="0" indent="0">
              <a:lnSpc>
                <a:spcPts val="2000"/>
              </a:lnSpc>
              <a:buNone/>
            </a:pPr>
            <a:endParaRPr lang="en-US" altLang="ja-JP" dirty="0"/>
          </a:p>
          <a:p>
            <a:pPr marL="0" indent="0">
              <a:lnSpc>
                <a:spcPts val="2000"/>
              </a:lnSpc>
              <a:buNone/>
            </a:pPr>
            <a:endParaRPr lang="en-US" altLang="ja-JP" dirty="0"/>
          </a:p>
          <a:p>
            <a:pPr>
              <a:lnSpc>
                <a:spcPts val="2000"/>
              </a:lnSpc>
            </a:pPr>
            <a:r>
              <a:rPr kumimoji="1" lang="ja-JP" altLang="en-US" sz="2800" b="1" dirty="0">
                <a:solidFill>
                  <a:srgbClr val="FF0000"/>
                </a:solidFill>
              </a:rPr>
              <a:t>問題形式の一部リニューアル</a:t>
            </a:r>
            <a:endParaRPr kumimoji="1" lang="en-US" altLang="ja-JP" sz="2800" b="1" dirty="0">
              <a:solidFill>
                <a:srgbClr val="FF0000"/>
              </a:solidFill>
            </a:endParaRPr>
          </a:p>
          <a:p>
            <a:pPr marL="0" indent="0">
              <a:lnSpc>
                <a:spcPts val="2000"/>
              </a:lnSpc>
              <a:buNone/>
            </a:pPr>
            <a:r>
              <a:rPr lang="en-US" altLang="ja-JP" sz="2400" dirty="0"/>
              <a:t> </a:t>
            </a:r>
            <a:r>
              <a:rPr kumimoji="1" lang="ja-JP" altLang="en-US" dirty="0"/>
              <a:t>（</a:t>
            </a:r>
            <a:r>
              <a:rPr kumimoji="1" lang="en-US" altLang="ja-JP" dirty="0"/>
              <a:t>2024</a:t>
            </a:r>
            <a:r>
              <a:rPr kumimoji="1" lang="ja-JP" altLang="en-US" dirty="0"/>
              <a:t>年度第</a:t>
            </a:r>
            <a:r>
              <a:rPr kumimoji="1" lang="en-US" altLang="ja-JP" dirty="0"/>
              <a:t>1</a:t>
            </a:r>
            <a:r>
              <a:rPr kumimoji="1" lang="ja-JP" altLang="en-US" dirty="0"/>
              <a:t>回：</a:t>
            </a:r>
            <a:r>
              <a:rPr kumimoji="1" lang="en-US" altLang="ja-JP" dirty="0"/>
              <a:t>6</a:t>
            </a:r>
            <a:r>
              <a:rPr kumimoji="1" lang="ja-JP" altLang="en-US" dirty="0"/>
              <a:t>月試験より開始）</a:t>
            </a:r>
            <a:endParaRPr kumimoji="1" lang="en-US" altLang="ja-JP" dirty="0"/>
          </a:p>
          <a:p>
            <a:pPr marL="0" indent="0">
              <a:lnSpc>
                <a:spcPts val="2000"/>
              </a:lnSpc>
              <a:buNone/>
            </a:pPr>
            <a:endParaRPr kumimoji="1" lang="en-US" altLang="ja-JP" dirty="0"/>
          </a:p>
          <a:p>
            <a:pPr marL="0" indent="0">
              <a:lnSpc>
                <a:spcPts val="2000"/>
              </a:lnSpc>
              <a:buNone/>
            </a:pPr>
            <a:endParaRPr kumimoji="1" lang="en-US" altLang="ja-JP" dirty="0"/>
          </a:p>
          <a:p>
            <a:pPr>
              <a:lnSpc>
                <a:spcPts val="2000"/>
              </a:lnSpc>
            </a:pPr>
            <a:r>
              <a:rPr lang="ja-JP" altLang="en-US" sz="2800" b="1" dirty="0"/>
              <a:t>準</a:t>
            </a:r>
            <a:r>
              <a:rPr lang="en-US" altLang="ja-JP" sz="2800" b="1" dirty="0"/>
              <a:t>2</a:t>
            </a:r>
            <a:r>
              <a:rPr lang="ja-JP" altLang="en-US" sz="2800" b="1" dirty="0"/>
              <a:t>級と</a:t>
            </a:r>
            <a:r>
              <a:rPr lang="en-US" altLang="ja-JP" sz="2800" b="1" dirty="0"/>
              <a:t>2</a:t>
            </a:r>
            <a:r>
              <a:rPr lang="ja-JP" altLang="en-US" sz="2800" b="1" dirty="0"/>
              <a:t>級の間に新設級を導入</a:t>
            </a:r>
            <a:endParaRPr lang="en-US" altLang="ja-JP" sz="2800" b="1" dirty="0"/>
          </a:p>
          <a:p>
            <a:pPr marL="0" indent="0">
              <a:lnSpc>
                <a:spcPts val="2000"/>
              </a:lnSpc>
              <a:buNone/>
            </a:pPr>
            <a:r>
              <a:rPr lang="ja-JP" altLang="en-US" dirty="0"/>
              <a:t>  （</a:t>
            </a:r>
            <a:r>
              <a:rPr lang="en-US" altLang="ja-JP" dirty="0"/>
              <a:t>2025</a:t>
            </a:r>
            <a:r>
              <a:rPr lang="ja-JP" altLang="en-US" dirty="0"/>
              <a:t>年度：</a:t>
            </a:r>
            <a:r>
              <a:rPr lang="en-US" altLang="ja-JP" dirty="0"/>
              <a:t>6</a:t>
            </a:r>
            <a:r>
              <a:rPr lang="ja-JP" altLang="en-US" dirty="0"/>
              <a:t>月より開始）</a:t>
            </a:r>
            <a:endParaRPr kumimoji="1" lang="ja-JP" altLang="en-US" dirty="0"/>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090" y="3429000"/>
            <a:ext cx="5144101" cy="2813180"/>
          </a:xfrm>
          <a:prstGeom prst="rect">
            <a:avLst/>
          </a:prstGeom>
        </p:spPr>
      </p:pic>
    </p:spTree>
    <p:extLst>
      <p:ext uri="{BB962C8B-B14F-4D97-AF65-F5344CB8AC3E}">
        <p14:creationId xmlns:p14="http://schemas.microsoft.com/office/powerpoint/2010/main" val="1600074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２．なぜいま変わるのか？　</a:t>
            </a:r>
            <a:r>
              <a:rPr lang="ja-JP" altLang="en-US" sz="1400" dirty="0"/>
              <a:t>～変更に至った時代的背景と、英検が抱えているジレンマ～</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48534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4B7C70-E31F-B424-C61F-377D62F158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30000"/>
                    </a14:imgEffect>
                    <a14:imgEffect>
                      <a14:brightnessContrast contrast="30000"/>
                    </a14:imgEffect>
                  </a14:imgLayer>
                </a14:imgProps>
              </a:ext>
              <a:ext uri="{28A0092B-C50C-407E-A947-70E740481C1C}">
                <a14:useLocalDpi xmlns:a14="http://schemas.microsoft.com/office/drawing/2010/main" val="0"/>
              </a:ext>
            </a:extLst>
          </a:blip>
          <a:srcRect l="21554" t="5120" r="21924" b="5044"/>
          <a:stretch/>
        </p:blipFill>
        <p:spPr>
          <a:xfrm>
            <a:off x="689926" y="1362269"/>
            <a:ext cx="3432651" cy="3068871"/>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689927" y="4599882"/>
            <a:ext cx="5406074" cy="1922216"/>
          </a:xfrm>
          <a:prstGeom prst="rect">
            <a:avLst/>
          </a:prstGeom>
          <a:ln w="6350">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en-US" altLang="ja-JP" sz="1400" dirty="0">
                <a:solidFill>
                  <a:srgbClr val="FF0000"/>
                </a:solidFill>
              </a:rPr>
              <a:t>【</a:t>
            </a:r>
            <a:r>
              <a:rPr lang="ja-JP" altLang="en-US" sz="1400" dirty="0">
                <a:solidFill>
                  <a:srgbClr val="FF0000"/>
                </a:solidFill>
              </a:rPr>
              <a:t>ポイント</a:t>
            </a:r>
            <a:r>
              <a:rPr lang="en-US" altLang="ja-JP" sz="1400" dirty="0">
                <a:solidFill>
                  <a:srgbClr val="FF0000"/>
                </a:solidFill>
              </a:rPr>
              <a:t>】</a:t>
            </a:r>
          </a:p>
          <a:p>
            <a:pPr>
              <a:lnSpc>
                <a:spcPts val="2000"/>
              </a:lnSpc>
            </a:pPr>
            <a:r>
              <a:rPr lang="ja-JP" altLang="en-US" sz="1600" b="1" dirty="0"/>
              <a:t>一般入試より推薦入試よりが多くなっている</a:t>
            </a:r>
            <a:r>
              <a:rPr lang="ja-JP" altLang="en-US" sz="1200" dirty="0"/>
              <a:t>（</a:t>
            </a:r>
            <a:r>
              <a:rPr lang="en-US" altLang="ja-JP" sz="1200" dirty="0"/>
              <a:t>22</a:t>
            </a:r>
            <a:r>
              <a:rPr lang="ja-JP" altLang="en-US" sz="1200" dirty="0"/>
              <a:t>年：</a:t>
            </a:r>
            <a:r>
              <a:rPr lang="en-US" altLang="ja-JP" sz="1200" dirty="0"/>
              <a:t>57.4</a:t>
            </a:r>
            <a:r>
              <a:rPr lang="ja-JP" altLang="en-US" sz="1200" dirty="0"/>
              <a:t>％）</a:t>
            </a:r>
            <a:endParaRPr lang="en-US" altLang="ja-JP" sz="1200" dirty="0"/>
          </a:p>
          <a:p>
            <a:pPr>
              <a:lnSpc>
                <a:spcPts val="1500"/>
              </a:lnSpc>
            </a:pPr>
            <a:r>
              <a:rPr lang="ja-JP" altLang="en-US" sz="1600" b="1" dirty="0"/>
              <a:t>英語資格検定試験利用大学が増えている</a:t>
            </a:r>
            <a:endParaRPr lang="en-US" altLang="ja-JP" sz="1600" b="1" dirty="0"/>
          </a:p>
          <a:p>
            <a:pPr marL="0" indent="0">
              <a:lnSpc>
                <a:spcPts val="1300"/>
              </a:lnSpc>
              <a:buNone/>
            </a:pPr>
            <a:r>
              <a:rPr lang="ja-JP" altLang="en-US" sz="1600" dirty="0"/>
              <a:t>　　</a:t>
            </a:r>
            <a:r>
              <a:rPr lang="ja-JP" altLang="en-US" sz="1200" dirty="0"/>
              <a:t>（</a:t>
            </a:r>
            <a:r>
              <a:rPr lang="en-US" altLang="ja-JP" sz="1200" dirty="0"/>
              <a:t>424</a:t>
            </a:r>
            <a:r>
              <a:rPr lang="ja-JP" altLang="en-US" sz="1200" dirty="0"/>
              <a:t>校、</a:t>
            </a:r>
            <a:r>
              <a:rPr lang="en-US" altLang="ja-JP" sz="1200" dirty="0"/>
              <a:t>55.6</a:t>
            </a:r>
            <a:r>
              <a:rPr lang="ja-JP" altLang="en-US" sz="1200" dirty="0"/>
              <a:t>％。一般・推薦含む）</a:t>
            </a:r>
            <a:endParaRPr lang="en-US" altLang="ja-JP" sz="1200" dirty="0"/>
          </a:p>
          <a:p>
            <a:pPr>
              <a:lnSpc>
                <a:spcPts val="2000"/>
              </a:lnSpc>
            </a:pPr>
            <a:r>
              <a:rPr lang="ja-JP" altLang="en-US" sz="1600" b="1" dirty="0"/>
              <a:t>外検利用の</a:t>
            </a:r>
            <a:r>
              <a:rPr lang="en-US" altLang="ja-JP" sz="1600" b="1" dirty="0"/>
              <a:t>88.4</a:t>
            </a:r>
            <a:r>
              <a:rPr lang="ja-JP" altLang="en-US" sz="1600" b="1" dirty="0"/>
              <a:t>％が英検である</a:t>
            </a:r>
            <a:endParaRPr lang="en-US" altLang="ja-JP" sz="1600" b="1" dirty="0"/>
          </a:p>
        </p:txBody>
      </p:sp>
      <p:pic>
        <p:nvPicPr>
          <p:cNvPr id="4" name="図 3">
            <a:extLst>
              <a:ext uri="{FF2B5EF4-FFF2-40B4-BE49-F238E27FC236}">
                <a16:creationId xmlns:a16="http://schemas.microsoft.com/office/drawing/2014/main" id="{0205CD6B-8E9C-CCEF-F11C-8EB7A2589E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88161" y="4207837"/>
            <a:ext cx="3615134" cy="2575783"/>
          </a:xfrm>
          <a:prstGeom prst="rect">
            <a:avLst/>
          </a:prstGeom>
        </p:spPr>
      </p:pic>
      <p:pic>
        <p:nvPicPr>
          <p:cNvPr id="12" name="図 11">
            <a:extLst>
              <a:ext uri="{FF2B5EF4-FFF2-40B4-BE49-F238E27FC236}">
                <a16:creationId xmlns:a16="http://schemas.microsoft.com/office/drawing/2014/main" id="{C05D8BD2-DFA9-FCD5-4904-345551E33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853" y="1241079"/>
            <a:ext cx="5747657" cy="2471493"/>
          </a:xfrm>
          <a:prstGeom prst="rect">
            <a:avLst/>
          </a:prstGeom>
        </p:spPr>
      </p:pic>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503314" y="69046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（１）変更に至ったさまざまな時代背景</a:t>
            </a:r>
            <a:endParaRPr lang="en-US" altLang="ja-JP" sz="1800" dirty="0"/>
          </a:p>
        </p:txBody>
      </p:sp>
    </p:spTree>
    <p:extLst>
      <p:ext uri="{BB962C8B-B14F-4D97-AF65-F5344CB8AC3E}">
        <p14:creationId xmlns:p14="http://schemas.microsoft.com/office/powerpoint/2010/main" val="125098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4B7C70-E31F-B424-C61F-377D62F158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0"/>
                    </a14:imgEffect>
                    <a14:imgEffect>
                      <a14:brightnessContrast contrast="20000"/>
                    </a14:imgEffect>
                  </a14:imgLayer>
                </a14:imgProps>
              </a:ext>
              <a:ext uri="{28A0092B-C50C-407E-A947-70E740481C1C}">
                <a14:useLocalDpi xmlns:a14="http://schemas.microsoft.com/office/drawing/2010/main" val="0"/>
              </a:ext>
            </a:extLst>
          </a:blip>
          <a:srcRect l="581" r="327"/>
          <a:stretch/>
        </p:blipFill>
        <p:spPr>
          <a:xfrm>
            <a:off x="5365102" y="777251"/>
            <a:ext cx="6214188" cy="3527613"/>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5746460" y="4628722"/>
            <a:ext cx="5478010" cy="1800808"/>
          </a:xfrm>
          <a:prstGeom prst="rect">
            <a:avLst/>
          </a:prstGeom>
          <a:ln w="6350">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en-US" altLang="ja-JP" sz="1400" dirty="0">
                <a:solidFill>
                  <a:srgbClr val="FF0000"/>
                </a:solidFill>
              </a:rPr>
              <a:t>【</a:t>
            </a:r>
            <a:r>
              <a:rPr lang="ja-JP" altLang="en-US" sz="1400" dirty="0">
                <a:solidFill>
                  <a:srgbClr val="FF0000"/>
                </a:solidFill>
              </a:rPr>
              <a:t>ポイント</a:t>
            </a:r>
            <a:r>
              <a:rPr lang="en-US" altLang="ja-JP" sz="1400" dirty="0">
                <a:solidFill>
                  <a:srgbClr val="FF0000"/>
                </a:solidFill>
              </a:rPr>
              <a:t>】</a:t>
            </a:r>
          </a:p>
          <a:p>
            <a:pPr>
              <a:lnSpc>
                <a:spcPts val="2000"/>
              </a:lnSpc>
            </a:pPr>
            <a:r>
              <a:rPr lang="en-US" altLang="ja-JP" sz="1600" b="1" dirty="0"/>
              <a:t>4</a:t>
            </a:r>
            <a:r>
              <a:rPr lang="ja-JP" altLang="en-US" sz="1600" b="1" dirty="0"/>
              <a:t>技能のバランスがとれていないケースが多い</a:t>
            </a:r>
            <a:endParaRPr lang="en-US" altLang="ja-JP" sz="1200" dirty="0"/>
          </a:p>
          <a:p>
            <a:pPr>
              <a:lnSpc>
                <a:spcPts val="1500"/>
              </a:lnSpc>
            </a:pPr>
            <a:r>
              <a:rPr lang="ja-JP" altLang="en-US" sz="1600" b="1" dirty="0"/>
              <a:t>共通テスト・大学</a:t>
            </a:r>
            <a:r>
              <a:rPr lang="en-US" altLang="ja-JP" sz="1600" b="1" dirty="0"/>
              <a:t>2</a:t>
            </a:r>
            <a:r>
              <a:rPr lang="ja-JP" altLang="en-US" sz="1600" b="1" dirty="0"/>
              <a:t>次試験の難易度の高騰</a:t>
            </a:r>
            <a:r>
              <a:rPr lang="en-US" altLang="ja-JP" sz="1200" b="1" dirty="0"/>
              <a:t>(2</a:t>
            </a:r>
            <a:r>
              <a:rPr lang="ja-JP" altLang="en-US" sz="1200" b="1" dirty="0"/>
              <a:t>級</a:t>
            </a:r>
            <a:r>
              <a:rPr lang="en-US" altLang="ja-JP" sz="1200" b="1" dirty="0"/>
              <a:t>8</a:t>
            </a:r>
            <a:r>
              <a:rPr lang="ja-JP" altLang="en-US" sz="1200" b="1" dirty="0"/>
              <a:t>割～準</a:t>
            </a:r>
            <a:r>
              <a:rPr lang="en-US" altLang="ja-JP" sz="1200" b="1" dirty="0"/>
              <a:t>1</a:t>
            </a:r>
            <a:r>
              <a:rPr lang="ja-JP" altLang="en-US" sz="1200" b="1" dirty="0"/>
              <a:t>級）</a:t>
            </a:r>
            <a:endParaRPr lang="en-US" altLang="ja-JP" sz="1200" b="1" dirty="0"/>
          </a:p>
          <a:p>
            <a:pPr>
              <a:lnSpc>
                <a:spcPts val="2000"/>
              </a:lnSpc>
            </a:pPr>
            <a:r>
              <a:rPr lang="ja-JP" altLang="en-US" sz="1600" b="1" dirty="0"/>
              <a:t>英検の合格級の相対的な価値の低下</a:t>
            </a:r>
            <a:endParaRPr lang="en-US" altLang="ja-JP" sz="1600" b="1" dirty="0"/>
          </a:p>
        </p:txBody>
      </p:sp>
      <p:pic>
        <p:nvPicPr>
          <p:cNvPr id="12" name="図 11">
            <a:extLst>
              <a:ext uri="{FF2B5EF4-FFF2-40B4-BE49-F238E27FC236}">
                <a16:creationId xmlns:a16="http://schemas.microsoft.com/office/drawing/2014/main" id="{C05D8BD2-DFA9-FCD5-4904-345551E335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110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503314" y="1500672"/>
            <a:ext cx="4022034" cy="4928858"/>
          </a:xfrm>
          <a:prstGeom prst="rect">
            <a:avLst/>
          </a:prstGeom>
          <a:ln w="6350">
            <a:solidFill>
              <a:schemeClr val="tx1"/>
            </a:solidFill>
          </a:ln>
        </p:spPr>
      </p:pic>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503314" y="69046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（２）英検が抱えているジレンマ</a:t>
            </a:r>
            <a:endParaRPr lang="en-US" altLang="ja-JP" sz="1800" dirty="0"/>
          </a:p>
        </p:txBody>
      </p:sp>
    </p:spTree>
    <p:extLst>
      <p:ext uri="{BB962C8B-B14F-4D97-AF65-F5344CB8AC3E}">
        <p14:creationId xmlns:p14="http://schemas.microsoft.com/office/powerpoint/2010/main" val="254241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２．なぜいま変わるのか？　まとめ</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688616" y="2055771"/>
            <a:ext cx="4651605" cy="2447059"/>
          </a:xfrm>
          <a:ln>
            <a:solidFill>
              <a:schemeClr val="tx1"/>
            </a:solidFill>
          </a:ln>
        </p:spPr>
        <p:txBody>
          <a:bodyPr rtlCol="0">
            <a:normAutofit/>
          </a:bodyPr>
          <a:lstStyle/>
          <a:p>
            <a:r>
              <a:rPr lang="ja-JP" altLang="en-US" sz="1600" dirty="0"/>
              <a:t>推薦入試が一般入試を逆転</a:t>
            </a:r>
            <a:endParaRPr lang="en-US" altLang="ja-JP" sz="1600" dirty="0"/>
          </a:p>
          <a:p>
            <a:r>
              <a:rPr lang="ja-JP" altLang="en-US" sz="1600" dirty="0"/>
              <a:t>英検利用の大学・受験生数の増加</a:t>
            </a:r>
            <a:endParaRPr lang="en-US" altLang="ja-JP" sz="1600" dirty="0"/>
          </a:p>
          <a:p>
            <a:r>
              <a:rPr lang="ja-JP" altLang="en-US" sz="1600" dirty="0"/>
              <a:t>国公立においても英検</a:t>
            </a:r>
            <a:r>
              <a:rPr lang="en-US" altLang="ja-JP" sz="1600" dirty="0"/>
              <a:t>2</a:t>
            </a:r>
            <a:r>
              <a:rPr lang="ja-JP" altLang="en-US" sz="1600" dirty="0"/>
              <a:t>級以上レベルが標準化</a:t>
            </a:r>
            <a:endParaRPr lang="en-US" altLang="ja-JP" sz="1600" dirty="0"/>
          </a:p>
          <a:p>
            <a:r>
              <a:rPr lang="en-US" altLang="ja-JP" sz="1600" dirty="0"/>
              <a:t>4</a:t>
            </a:r>
            <a:r>
              <a:rPr lang="ja-JP" altLang="en-US" sz="1600" dirty="0"/>
              <a:t>技能のアンバランスな合格者の増加</a:t>
            </a:r>
            <a:endParaRPr lang="en-US" altLang="ja-JP" sz="16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
        <p:nvSpPr>
          <p:cNvPr id="4" name="矢印: 右 3">
            <a:extLst>
              <a:ext uri="{FF2B5EF4-FFF2-40B4-BE49-F238E27FC236}">
                <a16:creationId xmlns:a16="http://schemas.microsoft.com/office/drawing/2014/main" id="{49CA9445-FE9C-DEFF-B8F0-2FD967CC93A1}"/>
              </a:ext>
            </a:extLst>
          </p:cNvPr>
          <p:cNvSpPr/>
          <p:nvPr/>
        </p:nvSpPr>
        <p:spPr>
          <a:xfrm>
            <a:off x="5668519" y="3144415"/>
            <a:ext cx="821094" cy="5318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サブタイトル 2">
            <a:extLst>
              <a:ext uri="{FF2B5EF4-FFF2-40B4-BE49-F238E27FC236}">
                <a16:creationId xmlns:a16="http://schemas.microsoft.com/office/drawing/2014/main" id="{8ED7AEC1-BDBF-2A6A-D0DD-AE398207E88F}"/>
              </a:ext>
            </a:extLst>
          </p:cNvPr>
          <p:cNvSpPr txBox="1">
            <a:spLocks/>
          </p:cNvSpPr>
          <p:nvPr/>
        </p:nvSpPr>
        <p:spPr>
          <a:xfrm>
            <a:off x="6817911" y="2055770"/>
            <a:ext cx="4651605" cy="2447059"/>
          </a:xfrm>
          <a:prstGeom prst="rect">
            <a:avLst/>
          </a:prstGeom>
          <a:ln>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buNone/>
            </a:pPr>
            <a:r>
              <a:rPr lang="ja-JP" altLang="en-US" sz="1600" dirty="0"/>
              <a:t>高位取得者増加による相対的な価値の低下や、現行の受験レベルに合った難易度を考えた時、いままでの詰め込み式やテクニック、</a:t>
            </a:r>
            <a:r>
              <a:rPr lang="en-US" altLang="ja-JP" sz="1600" dirty="0"/>
              <a:t>1</a:t>
            </a:r>
            <a:r>
              <a:rPr lang="ja-JP" altLang="en-US" sz="1600" dirty="0"/>
              <a:t>芸だけで合格できてしまった（その意味では簡単すぎた）状態を改め、全体的に難化させる必要性が増していた</a:t>
            </a:r>
            <a:endParaRPr lang="en-US" altLang="ja-JP" sz="1600" dirty="0"/>
          </a:p>
        </p:txBody>
      </p:sp>
    </p:spTree>
    <p:extLst>
      <p:ext uri="{BB962C8B-B14F-4D97-AF65-F5344CB8AC3E}">
        <p14:creationId xmlns:p14="http://schemas.microsoft.com/office/powerpoint/2010/main" val="317931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３．どのように変わるのか？　</a:t>
            </a:r>
            <a:r>
              <a:rPr lang="ja-JP" altLang="en-US" sz="1400" dirty="0"/>
              <a:t>～具体的な変更内容のご説明～</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906839475"/>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78_TF33552983" id="{08F16B58-B777-4D07-A7DF-37B057018064}" vid="{619C5331-1F10-4CE6-9BE2-3913CD6460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{9767DA5C-1E54-454B-AE26-1AA837F3BF23}tf33552983_win32</Template>
  <TotalTime>28513</TotalTime>
  <Words>5575</Words>
  <Application>Microsoft Office PowerPoint</Application>
  <PresentationFormat>ワイド画面</PresentationFormat>
  <Paragraphs>352</Paragraphs>
  <Slides>30</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30</vt:i4>
      </vt:variant>
    </vt:vector>
  </HeadingPairs>
  <TitlesOfParts>
    <vt:vector size="43" baseType="lpstr">
      <vt:lpstr>HGSｺﾞｼｯｸM</vt:lpstr>
      <vt:lpstr>HGS明朝B</vt:lpstr>
      <vt:lpstr>Meiryo UI</vt:lpstr>
      <vt:lpstr>ＭＳ Ｐゴシック</vt:lpstr>
      <vt:lpstr>YuGothic</vt:lpstr>
      <vt:lpstr>ヒラギノ角ゴ Pro W3</vt:lpstr>
      <vt:lpstr>游明朝</vt:lpstr>
      <vt:lpstr>Arial</vt:lpstr>
      <vt:lpstr>Calibri</vt:lpstr>
      <vt:lpstr>Century</vt:lpstr>
      <vt:lpstr>Franklin Gothic Book</vt:lpstr>
      <vt:lpstr>Wingdings 2</vt:lpstr>
      <vt:lpstr>DividendVTI</vt:lpstr>
      <vt:lpstr>「英検新形式」の詳細と対策法  　　　　　　　　　　　　　　　　　　　　　　　　　　　　　　　　　　　　　　　　　　　　　　　　　　　　　　　　　　　　　 Presented by　熊本ザ・グローバル学院</vt:lpstr>
      <vt:lpstr>Today’s  Agenda</vt:lpstr>
      <vt:lpstr>Today’s  Agenda</vt:lpstr>
      <vt:lpstr>PowerPoint プレゼンテーション</vt:lpstr>
      <vt:lpstr>Today’s  Agenda</vt:lpstr>
      <vt:lpstr>PowerPoint プレゼンテーション</vt:lpstr>
      <vt:lpstr>PowerPoint プレゼンテーション</vt:lpstr>
      <vt:lpstr>２．なぜいま変わるのか？　まとめ</vt:lpstr>
      <vt:lpstr>Today’s  Agenda</vt:lpstr>
      <vt:lpstr>PowerPoint プレゼンテーション</vt:lpstr>
      <vt:lpstr>PowerPoint プレゼンテーション</vt:lpstr>
      <vt:lpstr>PowerPoint プレゼンテーション</vt:lpstr>
      <vt:lpstr>Today’s  Agenda</vt:lpstr>
      <vt:lpstr>PowerPoint プレゼンテーション</vt:lpstr>
      <vt:lpstr>（２）今後の大学受験までの英検取得の流れ</vt:lpstr>
      <vt:lpstr>現状から考える正しい逆算の仕方</vt:lpstr>
      <vt:lpstr>４．変わることの影響と問題点は？　まとめ</vt:lpstr>
      <vt:lpstr>Today’s  Agenda</vt:lpstr>
      <vt:lpstr>PowerPoint プレゼンテーション</vt:lpstr>
      <vt:lpstr>重要ポイント</vt:lpstr>
      <vt:lpstr>PowerPoint プレゼンテーション</vt:lpstr>
      <vt:lpstr>PowerPoint プレゼンテーション</vt:lpstr>
      <vt:lpstr> 豊富な海外・社会経験 × 確かな英語力と資格 × 脅威の指導実績（担当生徒英検合格率91.6％）の３つを兼ね備えた熊本オンリーワンの英検専門家  熊本ザ・グローバル学院 学院長　　糸岡 天童</vt:lpstr>
      <vt:lpstr>Today’s  Agenda</vt:lpstr>
      <vt:lpstr>ご質問 ①</vt:lpstr>
      <vt:lpstr>ご回答 ①</vt:lpstr>
      <vt:lpstr>ご質問 ②</vt:lpstr>
      <vt:lpstr>ご回答 ②</vt:lpstr>
      <vt:lpstr>ご質問 ③</vt:lpstr>
      <vt:lpstr>ご回答 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2023年11月1日（水）　英検新形式対策セミナー  　　　　　　　　　　　　　　　　　　　　　　　　　　　　　　　　　　　　　　　　　　　　　　　　　　　　　　　　　　　　　 Presented by　熊本ザ・グローバル学院</dc:title>
  <dc:creator>kiyomasacorp01</dc:creator>
  <cp:lastModifiedBy>kiyomasacorp01</cp:lastModifiedBy>
  <cp:revision>31</cp:revision>
  <cp:lastPrinted>2023-11-20T10:20:12Z</cp:lastPrinted>
  <dcterms:created xsi:type="dcterms:W3CDTF">2023-10-31T05:19:36Z</dcterms:created>
  <dcterms:modified xsi:type="dcterms:W3CDTF">2023-11-25T04:06:04Z</dcterms:modified>
</cp:coreProperties>
</file>